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5" r:id="rId3"/>
    <p:sldId id="259" r:id="rId4"/>
    <p:sldId id="276" r:id="rId5"/>
    <p:sldId id="281" r:id="rId6"/>
    <p:sldId id="277" r:id="rId7"/>
    <p:sldId id="278" r:id="rId8"/>
    <p:sldId id="267" r:id="rId9"/>
    <p:sldId id="283" r:id="rId10"/>
    <p:sldId id="282" r:id="rId11"/>
    <p:sldId id="279" r:id="rId12"/>
    <p:sldId id="261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707"/>
    <a:srgbClr val="980028"/>
    <a:srgbClr val="AB1235"/>
    <a:srgbClr val="454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9"/>
    <p:restoredTop sz="82882" autoAdjust="0"/>
  </p:normalViewPr>
  <p:slideViewPr>
    <p:cSldViewPr snapToGrid="0" snapToObjects="1">
      <p:cViewPr varScale="1">
        <p:scale>
          <a:sx n="73" d="100"/>
          <a:sy n="73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55" d="100"/>
        <a:sy n="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Enrollment</a:t>
            </a:r>
            <a:r>
              <a:rPr lang="en-US" sz="2000" baseline="0" dirty="0" smtClean="0">
                <a:solidFill>
                  <a:schemeClr val="bg1">
                    <a:lumMod val="50000"/>
                  </a:schemeClr>
                </a:solidFill>
              </a:rPr>
              <a:t> of students by citizenship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221202753386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F9-44AA-8D45-98A453E148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F9-44AA-8D45-98A453E148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AF9-44AA-8D45-98A453E148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AF9-44AA-8D45-98A453E148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AF9-44AA-8D45-98A453E148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AF9-44AA-8D45-98A453E148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AF9-44AA-8D45-98A453E1484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371-4E86-99A8-9D91BB92707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371-4E86-99A8-9D91BB92707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371-4E86-99A8-9D91BB92707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371-4E86-99A8-9D91BB92707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371-4E86-99A8-9D91BB92707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371-4E86-99A8-9D91BB92707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371-4E86-99A8-9D91BB92707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371-4E86-99A8-9D91BB92707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3371-4E86-99A8-9D91BB92707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371-4E86-99A8-9D91BB92707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3371-4E86-99A8-9D91BB92707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371-4E86-99A8-9D91BB927075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3371-4E86-99A8-9D91BB927075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371-4E86-99A8-9D91BB927075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3371-4E86-99A8-9D91BB927075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371-4E86-99A8-9D91BB927075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3371-4E86-99A8-9D91BB927075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371-4E86-99A8-9D91BB927075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3371-4E86-99A8-9D91BB927075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3371-4E86-99A8-9D91BB927075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3371-4E86-99A8-9D91BB927075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3371-4E86-99A8-9D91BB927075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3371-4E86-99A8-9D91BB927075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3371-4E86-99A8-9D91BB927075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3371-4E86-99A8-9D91BB927075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3371-4E86-99A8-9D91BB927075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3371-4E86-99A8-9D91BB927075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3371-4E86-99A8-9D91BB927075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3371-4E86-99A8-9D91BB927075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3371-4E86-99A8-9D91BB927075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3371-4E86-99A8-9D91BB927075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3371-4E86-99A8-9D91BB927075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3371-4E86-99A8-9D91BB927075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3371-4E86-99A8-9D91BB927075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3371-4E86-99A8-9D91BB927075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3371-4E86-99A8-9D91BB927075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3371-4E86-99A8-9D91BB927075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3371-4E86-99A8-9D91BB927075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3371-4E86-99A8-9D91BB927075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3371-4E86-99A8-9D91BB927075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3371-4E86-99A8-9D91BB927075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3371-4E86-99A8-9D91BB9270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AF9-44AA-8D45-98A453E1484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AF9-44AA-8D45-98A453E14849}"/>
                </c:ext>
              </c:extLst>
            </c:dLbl>
            <c:dLbl>
              <c:idx val="2"/>
              <c:layout>
                <c:manualLayout>
                  <c:x val="8.4510060135229107E-3"/>
                  <c:y val="5.0849639417999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F9-44AA-8D45-98A453E1484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AF9-44AA-8D45-98A453E1484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AF9-44AA-8D45-98A453E1484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AF9-44AA-8D45-98A453E1484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BAF9-44AA-8D45-98A453E1484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3371-4E86-99A8-9D91BB92707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3371-4E86-99A8-9D91BB92707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3371-4E86-99A8-9D91BB92707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3371-4E86-99A8-9D91BB92707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3371-4E86-99A8-9D91BB92707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3371-4E86-99A8-9D91BB92707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3371-4E86-99A8-9D91BB927075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3371-4E86-99A8-9D91BB927075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3371-4E86-99A8-9D91BB927075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3371-4E86-99A8-9D91BB927075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3371-4E86-99A8-9D91BB927075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3371-4E86-99A8-9D91BB927075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A-3371-4E86-99A8-9D91BB927075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3371-4E86-99A8-9D91BB927075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C-3371-4E86-99A8-9D91BB927075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3371-4E86-99A8-9D91BB927075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E-3371-4E86-99A8-9D91BB927075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3371-4E86-99A8-9D91BB927075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0-3371-4E86-99A8-9D91BB927075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3371-4E86-99A8-9D91BB927075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2-3371-4E86-99A8-9D91BB927075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3371-4E86-99A8-9D91BB927075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4-3371-4E86-99A8-9D91BB927075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3371-4E86-99A8-9D91BB927075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6-3371-4E86-99A8-9D91BB927075}"/>
                </c:ext>
              </c:extLst>
            </c:dLbl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3371-4E86-99A8-9D91BB927075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8-3371-4E86-99A8-9D91BB927075}"/>
                </c:ext>
              </c:extLst>
            </c:dLbl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3371-4E86-99A8-9D91BB927075}"/>
                </c:ext>
              </c:extLst>
            </c:dLbl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A-3371-4E86-99A8-9D91BB927075}"/>
                </c:ext>
              </c:extLst>
            </c:dLbl>
            <c:dLbl>
              <c:idx val="3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0000"/>
                          <a:lumOff val="3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3371-4E86-99A8-9D91BB927075}"/>
                </c:ext>
              </c:extLst>
            </c:dLbl>
            <c:dLbl>
              <c:idx val="3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0000"/>
                          <a:lumOff val="3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C-3371-4E86-99A8-9D91BB927075}"/>
                </c:ext>
              </c:extLst>
            </c:dLbl>
            <c:dLbl>
              <c:idx val="3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70000"/>
                          <a:lumOff val="3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3371-4E86-99A8-9D91BB927075}"/>
                </c:ext>
              </c:extLst>
            </c:dLbl>
            <c:dLbl>
              <c:idx val="3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70000"/>
                          <a:lumOff val="3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E-3371-4E86-99A8-9D91BB927075}"/>
                </c:ext>
              </c:extLst>
            </c:dLbl>
            <c:dLbl>
              <c:idx val="4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70000"/>
                          <a:lumOff val="3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3371-4E86-99A8-9D91BB927075}"/>
                </c:ext>
              </c:extLst>
            </c:dLbl>
            <c:dLbl>
              <c:idx val="4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0000"/>
                          <a:lumOff val="3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0-3371-4E86-99A8-9D91BB927075}"/>
                </c:ext>
              </c:extLst>
            </c:dLbl>
            <c:dLbl>
              <c:idx val="4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1-3371-4E86-99A8-9D91BB927075}"/>
                </c:ext>
              </c:extLst>
            </c:dLbl>
            <c:dLbl>
              <c:idx val="4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2-3371-4E86-99A8-9D91BB927075}"/>
                </c:ext>
              </c:extLst>
            </c:dLbl>
            <c:dLbl>
              <c:idx val="4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3-3371-4E86-99A8-9D91BB927075}"/>
                </c:ext>
              </c:extLst>
            </c:dLbl>
            <c:dLbl>
              <c:idx val="4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4-3371-4E86-99A8-9D91BB927075}"/>
                </c:ext>
              </c:extLst>
            </c:dLbl>
            <c:dLbl>
              <c:idx val="4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5-3371-4E86-99A8-9D91BB927075}"/>
                </c:ext>
              </c:extLst>
            </c:dLbl>
            <c:dLbl>
              <c:idx val="4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6-3371-4E86-99A8-9D91BB927075}"/>
                </c:ext>
              </c:extLst>
            </c:dLbl>
            <c:dLbl>
              <c:idx val="4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7-3371-4E86-99A8-9D91BB92707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Sheet1!$A$2:$A$50</c:f>
              <c:strCache>
                <c:ptCount val="7"/>
                <c:pt idx="0">
                  <c:v>Asia</c:v>
                </c:pt>
                <c:pt idx="1">
                  <c:v>Sub-Saharan Africa</c:v>
                </c:pt>
                <c:pt idx="2">
                  <c:v>Oceania/Australia</c:v>
                </c:pt>
                <c:pt idx="3">
                  <c:v>North America</c:v>
                </c:pt>
                <c:pt idx="4">
                  <c:v>Middle East and North Africa</c:v>
                </c:pt>
                <c:pt idx="5">
                  <c:v>Latin America and Caribbean</c:v>
                </c:pt>
                <c:pt idx="6">
                  <c:v>Europe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95</c:v>
                </c:pt>
                <c:pt idx="1">
                  <c:v>29</c:v>
                </c:pt>
                <c:pt idx="2">
                  <c:v>2</c:v>
                </c:pt>
                <c:pt idx="3">
                  <c:v>15</c:v>
                </c:pt>
                <c:pt idx="4">
                  <c:v>11</c:v>
                </c:pt>
                <c:pt idx="5">
                  <c:v>9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F9-44AA-8D45-98A453E1484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FE-4EEE-A015-AB80117DC3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FE-4EEE-A015-AB80117DC3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FE-4EEE-A015-AB80117DC3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FE-4EEE-A015-AB80117DC3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EFE-4EEE-A015-AB80117DC3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EFE-4EEE-A015-AB80117DC3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EFE-4EEE-A015-AB80117DC330}"/>
              </c:ext>
            </c:extLst>
          </c:dPt>
          <c:dLbls>
            <c:dLbl>
              <c:idx val="0"/>
              <c:layout>
                <c:manualLayout>
                  <c:x val="4.8958333333333201E-2"/>
                  <c:y val="9.37499999999998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Graduate College </a:t>
                    </a:r>
                    <a:r>
                      <a:rPr lang="en-US" sz="1600" baseline="0" dirty="0" smtClean="0"/>
                      <a:t> Research </a:t>
                    </a:r>
                  </a:p>
                  <a:p>
                    <a:pPr>
                      <a:defRPr/>
                    </a:pPr>
                    <a:fld id="{7F4CD420-E416-0144-8553-6501E5C369DD}" type="PERCENTAGE">
                      <a:rPr lang="en-US" sz="1600" smtClean="0"/>
                      <a:pPr>
                        <a:defRPr/>
                      </a:pPr>
                      <a:t>[PERCENTAGE]</a:t>
                    </a:fld>
                    <a:r>
                      <a:rPr lang="en-US" sz="160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98966535433098"/>
                      <c:h val="0.19246874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FE-4EEE-A015-AB80117DC330}"/>
                </c:ext>
              </c:extLst>
            </c:dLbl>
            <c:dLbl>
              <c:idx val="1"/>
              <c:layout>
                <c:manualLayout>
                  <c:x val="-5.6250000000000001E-2"/>
                  <c:y val="3.12499999999998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Health Professional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7BE99AFE-710F-594B-AC86-DEEAFE5A69B3}" type="PERCENTAG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FE-4EEE-A015-AB80117DC330}"/>
                </c:ext>
              </c:extLst>
            </c:dLbl>
            <c:dLbl>
              <c:idx val="2"/>
              <c:layout>
                <c:manualLayout>
                  <c:x val="2.5000000000000001E-2"/>
                  <c:y val="7.49999999999999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smtClean="0"/>
                      <a:t>Undergradute</a:t>
                    </a:r>
                    <a:endParaRPr lang="en-US" sz="1600" dirty="0" smtClean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84141FFD-9325-3549-87EE-FFF79B523EC4}" type="PERCENTAGE">
                      <a:rPr lang="en-US" sz="16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208333333333"/>
                      <c:h val="0.19246874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FE-4EEE-A015-AB80117DC330}"/>
                </c:ext>
              </c:extLst>
            </c:dLbl>
            <c:dLbl>
              <c:idx val="3"/>
              <c:layout>
                <c:manualLayout>
                  <c:x val="-0.1270833333333329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EFE-4EEE-A015-AB80117DC33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EFE-4EEE-A015-AB80117DC33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EFE-4EEE-A015-AB80117DC33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FEFE-4EEE-A015-AB80117DC33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4"/>
                <c:pt idx="0">
                  <c:v>Graduate College Research</c:v>
                </c:pt>
                <c:pt idx="1">
                  <c:v>Health Professional </c:v>
                </c:pt>
                <c:pt idx="2">
                  <c:v>Undergraduate</c:v>
                </c:pt>
                <c:pt idx="3">
                  <c:v>Intercampus | Non-Degree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0.09</c:v>
                </c:pt>
                <c:pt idx="1">
                  <c:v>0.64</c:v>
                </c:pt>
                <c:pt idx="2">
                  <c:v>0.26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FE-4EEE-A015-AB80117DC33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813D-F7B9-F84A-96A3-1704FF2ADDC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707C0-0082-664D-857B-E7409B0B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07C0-0082-664D-857B-E7409B0BBC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07C0-0082-664D-857B-E7409B0BBC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4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6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2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1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8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4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9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0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0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B42F-BB8A-C14A-8720-6B15E776771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6674-1AA5-1549-9AF4-27947FEC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2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tudents.ouhsc.edu/prospective-students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069" y="2990234"/>
            <a:ext cx="688060" cy="727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563" y="654442"/>
            <a:ext cx="8928243" cy="4282572"/>
            <a:chOff x="2137080" y="4444471"/>
            <a:chExt cx="3526735" cy="175659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0513" y="4444471"/>
              <a:ext cx="1044947" cy="13978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37080" y="5759223"/>
              <a:ext cx="3526735" cy="441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980028"/>
                  </a:solidFill>
                  <a:latin typeface="Arial"/>
                  <a:cs typeface="Arial"/>
                </a:rPr>
                <a:t>HEALTH SCIENCES CENTER</a:t>
              </a:r>
            </a:p>
            <a:p>
              <a:pPr algn="ctr"/>
              <a:r>
                <a:rPr lang="en-US" sz="2800" i="1" dirty="0" smtClean="0">
                  <a:solidFill>
                    <a:srgbClr val="980028"/>
                  </a:solidFill>
                  <a:latin typeface="Garamond"/>
                  <a:cs typeface="Garamond"/>
                </a:rPr>
                <a:t>The</a:t>
              </a:r>
              <a:r>
                <a:rPr lang="en-US" sz="2800" dirty="0" smtClean="0">
                  <a:solidFill>
                    <a:srgbClr val="980028"/>
                  </a:solidFill>
                  <a:latin typeface="Garamond"/>
                  <a:cs typeface="Garamond"/>
                </a:rPr>
                <a:t> </a:t>
              </a:r>
              <a:r>
                <a:rPr lang="en-US" sz="2800" b="1" dirty="0" smtClean="0">
                  <a:solidFill>
                    <a:srgbClr val="980028"/>
                  </a:solidFill>
                  <a:latin typeface="Garamond"/>
                  <a:cs typeface="Garamond"/>
                </a:rPr>
                <a:t>UNIVERSITY</a:t>
              </a:r>
              <a:r>
                <a:rPr lang="en-US" sz="2800" dirty="0" smtClean="0">
                  <a:solidFill>
                    <a:srgbClr val="980028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solidFill>
                    <a:srgbClr val="980028"/>
                  </a:solidFill>
                  <a:latin typeface="Garamond"/>
                  <a:cs typeface="Garamond"/>
                </a:rPr>
                <a:t>of</a:t>
              </a:r>
              <a:r>
                <a:rPr lang="en-US" sz="2800" dirty="0" smtClean="0">
                  <a:solidFill>
                    <a:srgbClr val="980028"/>
                  </a:solidFill>
                  <a:latin typeface="Garamond"/>
                  <a:cs typeface="Garamond"/>
                </a:rPr>
                <a:t> </a:t>
              </a:r>
              <a:r>
                <a:rPr lang="en-US" sz="2800" b="1" dirty="0" smtClean="0">
                  <a:solidFill>
                    <a:srgbClr val="980028"/>
                  </a:solidFill>
                  <a:latin typeface="Garamond"/>
                  <a:cs typeface="Garamond"/>
                </a:rPr>
                <a:t>OKLAHOMA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015341" y="5816353"/>
            <a:ext cx="4823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80028"/>
                </a:solidFill>
                <a:latin typeface="Garamond"/>
                <a:cs typeface="Garamond"/>
              </a:rPr>
              <a:t>go2.ouhsc.edu</a:t>
            </a:r>
          </a:p>
        </p:txBody>
      </p:sp>
    </p:spTree>
    <p:extLst>
      <p:ext uri="{BB962C8B-B14F-4D97-AF65-F5344CB8AC3E}">
        <p14:creationId xmlns:p14="http://schemas.microsoft.com/office/powerpoint/2010/main" val="312665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" y="429298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OUHSC Degrees</a:t>
            </a:r>
          </a:p>
          <a:p>
            <a:pPr algn="ctr"/>
            <a:r>
              <a:rPr lang="en-US" sz="2000" b="1" dirty="0" smtClean="0">
                <a:solidFill>
                  <a:srgbClr val="7F7F7F"/>
                </a:solidFill>
                <a:latin typeface="Helvetica"/>
                <a:cs typeface="Helvetica"/>
              </a:rPr>
              <a:t>DEGREE SHEETS</a:t>
            </a:r>
            <a:endParaRPr lang="en-US" sz="2000" b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694" y="5226009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88" y="1799494"/>
            <a:ext cx="2926910" cy="36576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320881" y="2328474"/>
            <a:ext cx="48231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80028"/>
                </a:solidFill>
                <a:latin typeface="Garamond"/>
                <a:cs typeface="Garamond"/>
              </a:rPr>
              <a:t>www.ouhsc.edu</a:t>
            </a:r>
          </a:p>
          <a:p>
            <a:pPr algn="ctr"/>
            <a:endParaRPr lang="en-US" sz="4000" b="1" dirty="0" smtClean="0">
              <a:solidFill>
                <a:srgbClr val="980028"/>
              </a:solidFill>
              <a:latin typeface="Garamond"/>
              <a:cs typeface="Garamond"/>
            </a:endParaRPr>
          </a:p>
          <a:p>
            <a:pPr algn="ctr"/>
            <a:r>
              <a:rPr lang="en-US" sz="4000" b="1" dirty="0" smtClean="0">
                <a:solidFill>
                  <a:srgbClr val="980028"/>
                </a:solidFill>
                <a:latin typeface="Garamond"/>
                <a:cs typeface="Garamond"/>
              </a:rPr>
              <a:t>Future Students</a:t>
            </a:r>
          </a:p>
          <a:p>
            <a:pPr algn="ctr"/>
            <a:endParaRPr lang="en-US" sz="4000" b="1" dirty="0" smtClean="0">
              <a:solidFill>
                <a:srgbClr val="980028"/>
              </a:solidFill>
              <a:latin typeface="Garamond"/>
              <a:cs typeface="Garamond"/>
            </a:endParaRPr>
          </a:p>
          <a:p>
            <a:pPr algn="ctr"/>
            <a:r>
              <a:rPr lang="en-US" sz="4000" b="1" dirty="0" smtClean="0">
                <a:solidFill>
                  <a:srgbClr val="980028"/>
                </a:solidFill>
                <a:latin typeface="Garamond"/>
                <a:cs typeface="Garamond"/>
              </a:rPr>
              <a:t>Degrees Offered</a:t>
            </a:r>
          </a:p>
          <a:p>
            <a:pPr algn="ctr"/>
            <a:endParaRPr lang="en-US" sz="4000" b="1" dirty="0" smtClean="0">
              <a:solidFill>
                <a:srgbClr val="980028"/>
              </a:solidFill>
              <a:latin typeface="Garamond"/>
              <a:cs typeface="Garamond"/>
            </a:endParaRPr>
          </a:p>
          <a:p>
            <a:pPr algn="ctr"/>
            <a:endParaRPr lang="en-US" sz="4000" b="1" dirty="0" smtClean="0">
              <a:solidFill>
                <a:srgbClr val="980028"/>
              </a:solidFill>
              <a:latin typeface="Garamond"/>
              <a:cs typeface="Garamon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587" y="1706894"/>
            <a:ext cx="715705" cy="7157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587" y="2934337"/>
            <a:ext cx="715705" cy="7157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587" y="4171223"/>
            <a:ext cx="715705" cy="715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448" y="5396358"/>
            <a:ext cx="4274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910707"/>
                </a:solidFill>
              </a:rPr>
              <a:t>(</a:t>
            </a:r>
            <a:r>
              <a:rPr lang="en-US" sz="1200" b="1" dirty="0" err="1" smtClean="0">
                <a:solidFill>
                  <a:srgbClr val="910707"/>
                </a:solidFill>
              </a:rPr>
              <a:t>students.ouhsc.edu</a:t>
            </a:r>
            <a:r>
              <a:rPr lang="en-US" sz="1200" b="1" dirty="0" smtClean="0">
                <a:solidFill>
                  <a:srgbClr val="910707"/>
                </a:solidFill>
              </a:rPr>
              <a:t>/</a:t>
            </a:r>
            <a:r>
              <a:rPr lang="en-US" sz="1200" b="1" dirty="0" err="1" smtClean="0">
                <a:solidFill>
                  <a:srgbClr val="910707"/>
                </a:solidFill>
              </a:rPr>
              <a:t>ProspectiveStudents</a:t>
            </a:r>
            <a:r>
              <a:rPr lang="en-US" sz="1200" b="1" dirty="0" smtClean="0">
                <a:solidFill>
                  <a:srgbClr val="910707"/>
                </a:solidFill>
              </a:rPr>
              <a:t>/</a:t>
            </a:r>
            <a:r>
              <a:rPr lang="en-US" sz="1200" b="1" dirty="0" err="1" smtClean="0">
                <a:solidFill>
                  <a:srgbClr val="910707"/>
                </a:solidFill>
              </a:rPr>
              <a:t>DegreesOffered.aspx</a:t>
            </a:r>
            <a:r>
              <a:rPr lang="en-US" sz="1200" dirty="0" smtClean="0">
                <a:solidFill>
                  <a:srgbClr val="910707"/>
                </a:solidFill>
              </a:rPr>
              <a:t>)</a:t>
            </a:r>
            <a:endParaRPr lang="en-US" sz="1200" dirty="0">
              <a:solidFill>
                <a:srgbClr val="910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4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" y="429298"/>
            <a:ext cx="842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University Village</a:t>
            </a:r>
            <a:endParaRPr lang="en-US" sz="44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2079" y="1371707"/>
            <a:ext cx="5669142" cy="367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AB1235"/>
                </a:solidFill>
                <a:latin typeface="Helvetica"/>
                <a:cs typeface="Helvetica"/>
              </a:rPr>
              <a:t>RENT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7F7F7F"/>
                </a:solidFill>
                <a:latin typeface="Helvetica"/>
                <a:cs typeface="Helvetica"/>
              </a:rPr>
              <a:t>Studio Apartments </a:t>
            </a:r>
            <a:r>
              <a:rPr lang="en-US" sz="2000" dirty="0" smtClean="0">
                <a:solidFill>
                  <a:srgbClr val="7F7F7F"/>
                </a:solidFill>
                <a:latin typeface="Helvetica"/>
                <a:cs typeface="Helvetica"/>
              </a:rPr>
              <a:t>| $642</a:t>
            </a:r>
            <a:endParaRPr lang="en-US" sz="2000" dirty="0">
              <a:solidFill>
                <a:srgbClr val="7F7F7F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7F7F7F"/>
                </a:solidFill>
                <a:latin typeface="Helvetica"/>
                <a:cs typeface="Helvetica"/>
              </a:rPr>
              <a:t>Townhouse </a:t>
            </a:r>
            <a:r>
              <a:rPr lang="en-US" sz="2000" dirty="0" smtClean="0">
                <a:solidFill>
                  <a:srgbClr val="7F7F7F"/>
                </a:solidFill>
                <a:latin typeface="Helvetica"/>
                <a:cs typeface="Helvetica"/>
              </a:rPr>
              <a:t>| $995 ($497.50 Half)</a:t>
            </a:r>
            <a:endParaRPr lang="en-US" sz="2000" dirty="0">
              <a:solidFill>
                <a:srgbClr val="7F7F7F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7F7F7F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7F7F7F"/>
                </a:solidFill>
                <a:latin typeface="Helvetica"/>
                <a:cs typeface="Helvetica"/>
              </a:rPr>
              <a:t>Rent includes water, trash and sewer service, security alarm, and high-speed internet.</a:t>
            </a:r>
          </a:p>
          <a:p>
            <a:pPr>
              <a:lnSpc>
                <a:spcPct val="110000"/>
              </a:lnSpc>
            </a:pPr>
            <a:endParaRPr lang="en-US" sz="2400" dirty="0">
              <a:solidFill>
                <a:srgbClr val="7F7F7F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AB1235"/>
                </a:solidFill>
                <a:latin typeface="Helvetica"/>
                <a:cs typeface="Helvetica"/>
              </a:rPr>
              <a:t>AMENITIES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7F7F7F"/>
                </a:solidFill>
                <a:latin typeface="Helvetica"/>
                <a:cs typeface="Helvetica"/>
              </a:rPr>
              <a:t>Gated Community, Laundry Facilities, Security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7F7F7F"/>
                </a:solidFill>
                <a:latin typeface="Helvetica"/>
                <a:cs typeface="Helvetica"/>
              </a:rPr>
              <a:t>System and Internet Connection in each room</a:t>
            </a:r>
            <a:endParaRPr lang="en-US" sz="2000" dirty="0" smtClean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694" y="5226009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37" y="1427816"/>
            <a:ext cx="2450542" cy="3619769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53644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48" y="187252"/>
            <a:ext cx="8338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Contact Us</a:t>
            </a:r>
            <a:endParaRPr lang="en-US" sz="44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145" y="4074576"/>
            <a:ext cx="842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F7F7F"/>
                </a:solidFill>
                <a:latin typeface="Helvetica"/>
                <a:cs typeface="Helvetica"/>
              </a:rPr>
              <a:t>HSC Student </a:t>
            </a:r>
            <a:r>
              <a:rPr lang="en-US" sz="2400" dirty="0" smtClean="0">
                <a:solidFill>
                  <a:srgbClr val="7F7F7F"/>
                </a:solidFill>
                <a:latin typeface="Helvetica"/>
                <a:cs typeface="Helvetica"/>
              </a:rPr>
              <a:t>Affairs | 1106 </a:t>
            </a:r>
            <a:r>
              <a:rPr lang="en-US" sz="2400" dirty="0">
                <a:solidFill>
                  <a:srgbClr val="7F7F7F"/>
                </a:solidFill>
                <a:latin typeface="Helvetica"/>
                <a:cs typeface="Helvetica"/>
              </a:rPr>
              <a:t>Stonewall Avenue, Suite 300</a:t>
            </a:r>
          </a:p>
          <a:p>
            <a:pPr algn="ctr"/>
            <a:r>
              <a:rPr lang="en-US" sz="2400" dirty="0">
                <a:solidFill>
                  <a:srgbClr val="7F7F7F"/>
                </a:solidFill>
                <a:latin typeface="Helvetica"/>
                <a:cs typeface="Helvetica"/>
              </a:rPr>
              <a:t>Oklahoma City, Oklahoma 73117</a:t>
            </a:r>
          </a:p>
          <a:p>
            <a:pPr algn="ctr"/>
            <a:r>
              <a:rPr lang="en-US" sz="2400" dirty="0">
                <a:solidFill>
                  <a:srgbClr val="7F7F7F"/>
                </a:solidFill>
                <a:latin typeface="Helvetica"/>
                <a:cs typeface="Helvetica"/>
              </a:rPr>
              <a:t>Phone: </a:t>
            </a:r>
            <a:r>
              <a:rPr lang="en-US" sz="2400" dirty="0" smtClean="0">
                <a:solidFill>
                  <a:srgbClr val="7F7F7F"/>
                </a:solidFill>
                <a:latin typeface="Helvetica"/>
                <a:cs typeface="Helvetica"/>
              </a:rPr>
              <a:t>405.271.2416 | Toll</a:t>
            </a:r>
            <a:r>
              <a:rPr lang="en-US" sz="2400" dirty="0">
                <a:solidFill>
                  <a:srgbClr val="7F7F7F"/>
                </a:solidFill>
                <a:latin typeface="Helvetica"/>
                <a:cs typeface="Helvetica"/>
              </a:rPr>
              <a:t>-Free: 1.877.577.5655</a:t>
            </a:r>
          </a:p>
          <a:p>
            <a:pPr algn="ctr"/>
            <a:r>
              <a:rPr lang="en-US" sz="2400" dirty="0" err="1" smtClean="0">
                <a:solidFill>
                  <a:srgbClr val="7F7F7F"/>
                </a:solidFill>
                <a:latin typeface="Helvetica"/>
                <a:cs typeface="Helvetica"/>
              </a:rPr>
              <a:t>students@ouhsc.edu</a:t>
            </a:r>
            <a:endParaRPr lang="en-US" sz="24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694" y="5226009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49" y="865892"/>
            <a:ext cx="5755340" cy="31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1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67062" y="4253338"/>
            <a:ext cx="286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80028"/>
                </a:solidFill>
                <a:latin typeface="Garamond"/>
                <a:cs typeface="Garamond"/>
              </a:rPr>
              <a:t>go2.ouhsc.edu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57" y="4180966"/>
            <a:ext cx="715705" cy="715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17" y="5983255"/>
            <a:ext cx="773045" cy="773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55" y="5082109"/>
            <a:ext cx="715708" cy="715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655" y="5082109"/>
            <a:ext cx="775358" cy="7753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655" y="5983252"/>
            <a:ext cx="788412" cy="788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5655" y="4180966"/>
            <a:ext cx="775358" cy="77535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67062" y="6137184"/>
            <a:ext cx="2727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80028"/>
                </a:solidFill>
                <a:latin typeface="Garamond"/>
                <a:cs typeface="Garamond"/>
              </a:rPr>
              <a:t>(405) 271-2416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7062" y="5184045"/>
            <a:ext cx="4423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980028"/>
                </a:solidFill>
                <a:latin typeface="Garamond"/>
                <a:cs typeface="Garamond"/>
              </a:rPr>
              <a:t>students@ouhsc.edu</a:t>
            </a:r>
            <a:endParaRPr lang="en-US" sz="2400" b="1" dirty="0" smtClean="0">
              <a:solidFill>
                <a:srgbClr val="980028"/>
              </a:solidFill>
              <a:latin typeface="Garamond"/>
              <a:cs typeface="Garamon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4697" y="4338106"/>
            <a:ext cx="286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980028"/>
                </a:solidFill>
                <a:latin typeface="Garamond"/>
                <a:cs typeface="Garamond"/>
              </a:rPr>
              <a:t>hscstudent</a:t>
            </a:r>
            <a:endParaRPr lang="en-US" sz="2400" b="1" dirty="0" smtClean="0">
              <a:solidFill>
                <a:srgbClr val="980028"/>
              </a:solidFill>
              <a:latin typeface="Garamond"/>
              <a:cs typeface="Garamon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85593" y="5184045"/>
            <a:ext cx="2727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980028"/>
                </a:solidFill>
                <a:latin typeface="Garamond"/>
                <a:cs typeface="Garamond"/>
              </a:rPr>
              <a:t>@</a:t>
            </a:r>
            <a:r>
              <a:rPr lang="en-US" sz="2400" b="1" dirty="0" err="1" smtClean="0">
                <a:solidFill>
                  <a:srgbClr val="980028"/>
                </a:solidFill>
                <a:latin typeface="Garamond"/>
                <a:cs typeface="Garamond"/>
              </a:rPr>
              <a:t>hscstudent</a:t>
            </a:r>
            <a:endParaRPr lang="en-US" sz="2400" b="1" dirty="0" smtClean="0">
              <a:solidFill>
                <a:srgbClr val="980028"/>
              </a:solidFill>
              <a:latin typeface="Garamond"/>
              <a:cs typeface="Garamon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9669" y="6114752"/>
            <a:ext cx="4423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980028"/>
                </a:solidFill>
                <a:latin typeface="Garamond"/>
                <a:cs typeface="Garamond"/>
              </a:rPr>
              <a:t>OU Health Sciences Center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19642" y="-154070"/>
            <a:ext cx="6893562" cy="3306605"/>
            <a:chOff x="2137080" y="4444471"/>
            <a:chExt cx="3526735" cy="1756598"/>
          </a:xfrm>
        </p:grpSpPr>
        <p:pic>
          <p:nvPicPr>
            <p:cNvPr id="38" name="Picture 37" descr="PPT_template_title2.jp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0513" y="4444471"/>
              <a:ext cx="1044947" cy="139786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137080" y="5759223"/>
              <a:ext cx="3526735" cy="441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980028"/>
                  </a:solidFill>
                  <a:latin typeface="Arial"/>
                  <a:cs typeface="Arial"/>
                </a:rPr>
                <a:t>HEALTH SCIENCES CENTER</a:t>
              </a:r>
            </a:p>
            <a:p>
              <a:pPr algn="ctr"/>
              <a:r>
                <a:rPr lang="en-US" sz="2800" i="1" dirty="0" smtClean="0">
                  <a:solidFill>
                    <a:srgbClr val="980028"/>
                  </a:solidFill>
                  <a:latin typeface="Garamond"/>
                  <a:cs typeface="Garamond"/>
                </a:rPr>
                <a:t>The</a:t>
              </a:r>
              <a:r>
                <a:rPr lang="en-US" sz="2800" dirty="0" smtClean="0">
                  <a:solidFill>
                    <a:srgbClr val="980028"/>
                  </a:solidFill>
                  <a:latin typeface="Garamond"/>
                  <a:cs typeface="Garamond"/>
                </a:rPr>
                <a:t> </a:t>
              </a:r>
              <a:r>
                <a:rPr lang="en-US" sz="2800" b="1" dirty="0" smtClean="0">
                  <a:solidFill>
                    <a:srgbClr val="980028"/>
                  </a:solidFill>
                  <a:latin typeface="Garamond"/>
                  <a:cs typeface="Garamond"/>
                </a:rPr>
                <a:t>UNIVERSITY</a:t>
              </a:r>
              <a:r>
                <a:rPr lang="en-US" sz="2800" dirty="0" smtClean="0">
                  <a:solidFill>
                    <a:srgbClr val="980028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solidFill>
                    <a:srgbClr val="980028"/>
                  </a:solidFill>
                  <a:latin typeface="Garamond"/>
                  <a:cs typeface="Garamond"/>
                </a:rPr>
                <a:t>of</a:t>
              </a:r>
              <a:r>
                <a:rPr lang="en-US" sz="2800" dirty="0" smtClean="0">
                  <a:solidFill>
                    <a:srgbClr val="980028"/>
                  </a:solidFill>
                  <a:latin typeface="Garamond"/>
                  <a:cs typeface="Garamond"/>
                </a:rPr>
                <a:t> </a:t>
              </a:r>
              <a:r>
                <a:rPr lang="en-US" sz="2800" b="1" dirty="0" smtClean="0">
                  <a:solidFill>
                    <a:srgbClr val="980028"/>
                  </a:solidFill>
                  <a:latin typeface="Garamond"/>
                  <a:cs typeface="Garamond"/>
                </a:rPr>
                <a:t>OKLAHOMA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67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341" y="5816353"/>
            <a:ext cx="4823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80028"/>
                </a:solidFill>
                <a:latin typeface="Garamond"/>
                <a:cs typeface="Garamond"/>
              </a:rPr>
              <a:t>go2.ouhsc.edu</a:t>
            </a:r>
          </a:p>
        </p:txBody>
      </p:sp>
      <p:pic>
        <p:nvPicPr>
          <p:cNvPr id="8" name="Picture 7" descr="JB2_56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975" y="1639066"/>
            <a:ext cx="3164649" cy="2105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250" y="429298"/>
            <a:ext cx="8338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The University of Oklahoma Health Sciences Center is one of only a few comprehensive health centers in the nation with seven health professional Colleges.</a:t>
            </a:r>
          </a:p>
        </p:txBody>
      </p:sp>
      <p:pic>
        <p:nvPicPr>
          <p:cNvPr id="10" name="Picture 9" descr="JB2_56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974" y="3807351"/>
            <a:ext cx="3160579" cy="2103209"/>
          </a:xfrm>
          <a:prstGeom prst="rect">
            <a:avLst/>
          </a:prstGeom>
        </p:spPr>
      </p:pic>
      <p:pic>
        <p:nvPicPr>
          <p:cNvPr id="11" name="Picture 10" descr="JB2_558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717" y="1639067"/>
            <a:ext cx="2842468" cy="42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" y="429298"/>
            <a:ext cx="8338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OUHSC</a:t>
            </a:r>
            <a:endParaRPr lang="en-US" sz="44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6617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F7F7F"/>
                </a:solidFill>
                <a:latin typeface="Helvetica"/>
                <a:cs typeface="Helvetica"/>
              </a:rPr>
              <a:t>The OUHSC is the cornerstone of the Oklahoma Health Center, nestled among OU Medical, The Children’s Hospital, Harold Hamm Oklahoma Diabetes Center, Peggy &amp; Charles Stephenson Cancer Center, OU Physicians, and Oklahoma Medical Research Foundation.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1694" y="5503798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3149" y="2550577"/>
            <a:ext cx="7641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n-US" sz="2400" dirty="0" smtClean="0">
                <a:solidFill>
                  <a:srgbClr val="980028"/>
                </a:solidFill>
                <a:latin typeface="Helvetica"/>
                <a:cs typeface="Helvetica"/>
              </a:rPr>
              <a:t>94</a:t>
            </a:r>
            <a:endParaRPr lang="en-US" sz="2400" dirty="0" smtClean="0">
              <a:solidFill>
                <a:srgbClr val="7F7F7F"/>
              </a:solidFill>
              <a:latin typeface="Helvetica"/>
              <a:cs typeface="Helvetica"/>
            </a:endParaRPr>
          </a:p>
          <a:p>
            <a:pPr lvl="3" algn="ctr"/>
            <a:r>
              <a:rPr lang="en-US" dirty="0" smtClean="0">
                <a:solidFill>
                  <a:srgbClr val="7F7F7F"/>
                </a:solidFill>
                <a:latin typeface="Helvetica"/>
                <a:cs typeface="Helvetica"/>
              </a:rPr>
              <a:t>Health </a:t>
            </a:r>
            <a:r>
              <a:rPr lang="en-US" dirty="0">
                <a:solidFill>
                  <a:srgbClr val="7F7F7F"/>
                </a:solidFill>
                <a:latin typeface="Helvetica"/>
                <a:cs typeface="Helvetica"/>
              </a:rPr>
              <a:t>professions, undergraduate and graduate degrees</a:t>
            </a:r>
          </a:p>
          <a:p>
            <a:pPr lvl="3" algn="ctr"/>
            <a:r>
              <a:rPr lang="en-US" sz="2400" dirty="0" smtClean="0">
                <a:solidFill>
                  <a:srgbClr val="980028"/>
                </a:solidFill>
                <a:latin typeface="Helvetica"/>
                <a:cs typeface="Helvetica"/>
              </a:rPr>
              <a:t>3238</a:t>
            </a:r>
          </a:p>
          <a:p>
            <a:pPr lvl="3" algn="ctr"/>
            <a:r>
              <a:rPr lang="en-US" dirty="0" smtClean="0">
                <a:solidFill>
                  <a:srgbClr val="7F7F7F"/>
                </a:solidFill>
                <a:latin typeface="Helvetica"/>
                <a:cs typeface="Helvetica"/>
              </a:rPr>
              <a:t>Students </a:t>
            </a:r>
            <a:r>
              <a:rPr lang="en-US" dirty="0">
                <a:solidFill>
                  <a:srgbClr val="7F7F7F"/>
                </a:solidFill>
                <a:latin typeface="Helvetica"/>
                <a:cs typeface="Helvetica"/>
              </a:rPr>
              <a:t>Enrollment</a:t>
            </a:r>
          </a:p>
          <a:p>
            <a:pPr lvl="3" algn="ctr"/>
            <a:r>
              <a:rPr lang="en-US" sz="2400" dirty="0" smtClean="0">
                <a:solidFill>
                  <a:srgbClr val="980028"/>
                </a:solidFill>
                <a:latin typeface="Helvetica"/>
                <a:cs typeface="Helvetica"/>
              </a:rPr>
              <a:t>1278</a:t>
            </a:r>
          </a:p>
          <a:p>
            <a:pPr lvl="3" algn="ctr"/>
            <a:r>
              <a:rPr lang="en-US" sz="2400" dirty="0" smtClean="0">
                <a:solidFill>
                  <a:srgbClr val="7F7F7F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7F7F7F"/>
                </a:solidFill>
                <a:latin typeface="Helvetica"/>
                <a:cs typeface="Helvetica"/>
              </a:rPr>
              <a:t>Full-time </a:t>
            </a:r>
            <a:r>
              <a:rPr lang="en-US" dirty="0">
                <a:solidFill>
                  <a:srgbClr val="7F7F7F"/>
                </a:solidFill>
                <a:latin typeface="Helvetica"/>
                <a:cs typeface="Helvetica"/>
              </a:rPr>
              <a:t>Faculty</a:t>
            </a:r>
          </a:p>
          <a:p>
            <a:pPr lvl="3" algn="ctr"/>
            <a:r>
              <a:rPr lang="en-US" sz="2400" dirty="0" smtClean="0">
                <a:solidFill>
                  <a:srgbClr val="980028"/>
                </a:solidFill>
                <a:latin typeface="Helvetica"/>
                <a:cs typeface="Helvetica"/>
              </a:rPr>
              <a:t>300</a:t>
            </a:r>
            <a:endParaRPr lang="en-US" sz="2400" dirty="0">
              <a:solidFill>
                <a:srgbClr val="7F7F7F"/>
              </a:solidFill>
              <a:latin typeface="Helvetica"/>
              <a:cs typeface="Helvetica"/>
            </a:endParaRPr>
          </a:p>
          <a:p>
            <a:pPr lvl="3" algn="ctr"/>
            <a:r>
              <a:rPr lang="en-US" dirty="0" smtClean="0">
                <a:solidFill>
                  <a:srgbClr val="7F7F7F"/>
                </a:solidFill>
                <a:latin typeface="Helvetica"/>
                <a:cs typeface="Helvetica"/>
              </a:rPr>
              <a:t>Acre </a:t>
            </a:r>
            <a:r>
              <a:rPr lang="en-US" dirty="0">
                <a:solidFill>
                  <a:srgbClr val="7F7F7F"/>
                </a:solidFill>
                <a:latin typeface="Helvetica"/>
                <a:cs typeface="Helvetica"/>
              </a:rPr>
              <a:t>Campus</a:t>
            </a:r>
          </a:p>
          <a:p>
            <a:pPr lvl="3" algn="ctr"/>
            <a:r>
              <a:rPr lang="en-US" sz="2400" dirty="0" smtClean="0">
                <a:solidFill>
                  <a:srgbClr val="980028"/>
                </a:solidFill>
                <a:latin typeface="Helvetica"/>
                <a:cs typeface="Helvetica"/>
              </a:rPr>
              <a:t>25</a:t>
            </a:r>
            <a:endParaRPr lang="en-US" sz="2400" dirty="0">
              <a:solidFill>
                <a:srgbClr val="7F7F7F"/>
              </a:solidFill>
              <a:latin typeface="Helvetica"/>
              <a:cs typeface="Helvetica"/>
            </a:endParaRPr>
          </a:p>
          <a:p>
            <a:pPr lvl="3" algn="ctr"/>
            <a:r>
              <a:rPr lang="en-US" dirty="0">
                <a:solidFill>
                  <a:srgbClr val="7F7F7F"/>
                </a:solidFill>
                <a:latin typeface="Helvetica"/>
                <a:cs typeface="Helvetica"/>
              </a:rPr>
              <a:t>M</a:t>
            </a:r>
            <a:r>
              <a:rPr lang="en-US" dirty="0" smtClean="0">
                <a:solidFill>
                  <a:srgbClr val="7F7F7F"/>
                </a:solidFill>
                <a:latin typeface="Helvetica"/>
                <a:cs typeface="Helvetica"/>
              </a:rPr>
              <a:t>iles </a:t>
            </a:r>
            <a:r>
              <a:rPr lang="en-US" dirty="0">
                <a:solidFill>
                  <a:srgbClr val="7F7F7F"/>
                </a:solidFill>
                <a:latin typeface="Helvetica"/>
                <a:cs typeface="Helvetica"/>
              </a:rPr>
              <a:t>north of Norman, OK</a:t>
            </a:r>
          </a:p>
        </p:txBody>
      </p:sp>
    </p:spTree>
    <p:extLst>
      <p:ext uri="{BB962C8B-B14F-4D97-AF65-F5344CB8AC3E}">
        <p14:creationId xmlns:p14="http://schemas.microsoft.com/office/powerpoint/2010/main" val="70979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" y="257453"/>
            <a:ext cx="8338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Demographics</a:t>
            </a:r>
          </a:p>
          <a:p>
            <a:pPr algn="ctr"/>
            <a:r>
              <a:rPr lang="en-US" sz="2000" b="1" dirty="0" smtClean="0">
                <a:solidFill>
                  <a:srgbClr val="7F7F7F"/>
                </a:solidFill>
                <a:latin typeface="Helvetica"/>
                <a:cs typeface="Helvetica"/>
              </a:rPr>
              <a:t>OVERALL ENROLLMENT</a:t>
            </a:r>
            <a:endParaRPr lang="en-US" sz="2000" b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694" y="5226009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1551012"/>
            <a:ext cx="9144000" cy="36897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6633" b="5411"/>
          <a:stretch/>
        </p:blipFill>
        <p:spPr>
          <a:xfrm>
            <a:off x="311694" y="1762329"/>
            <a:ext cx="5334000" cy="32473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50428" y="2047170"/>
            <a:ext cx="2657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OUHSC Total</a:t>
            </a:r>
          </a:p>
          <a:p>
            <a:pPr algn="ctr"/>
            <a:r>
              <a:rPr lang="en-US" sz="2800" b="1" dirty="0" smtClean="0">
                <a:solidFill>
                  <a:srgbClr val="910707"/>
                </a:solidFill>
                <a:latin typeface="Garamond"/>
                <a:cs typeface="Garamond"/>
              </a:rPr>
              <a:t>3238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In-State </a:t>
            </a:r>
          </a:p>
          <a:p>
            <a:pPr algn="ctr"/>
            <a:r>
              <a:rPr lang="en-US" sz="2800" b="1" dirty="0" smtClean="0">
                <a:solidFill>
                  <a:srgbClr val="980028"/>
                </a:solidFill>
                <a:latin typeface="Garamond"/>
                <a:cs typeface="Garamond"/>
              </a:rPr>
              <a:t>2573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Out-of-State</a:t>
            </a:r>
          </a:p>
          <a:p>
            <a:pPr algn="ctr"/>
            <a:r>
              <a:rPr lang="en-US" sz="2800" b="1" dirty="0" smtClean="0">
                <a:solidFill>
                  <a:srgbClr val="980028"/>
                </a:solidFill>
                <a:latin typeface="Garamond"/>
                <a:cs typeface="Garamond"/>
              </a:rPr>
              <a:t>665</a:t>
            </a:r>
          </a:p>
        </p:txBody>
      </p:sp>
    </p:spTree>
    <p:extLst>
      <p:ext uri="{BB962C8B-B14F-4D97-AF65-F5344CB8AC3E}">
        <p14:creationId xmlns:p14="http://schemas.microsoft.com/office/powerpoint/2010/main" val="48326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" y="270398"/>
            <a:ext cx="8338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Demographics</a:t>
            </a:r>
            <a:endParaRPr lang="en-US" sz="44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694" y="5226009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10209246"/>
              </p:ext>
            </p:extLst>
          </p:nvPr>
        </p:nvGraphicFramePr>
        <p:xfrm>
          <a:off x="10342" y="1039839"/>
          <a:ext cx="9016678" cy="455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8069" y="5380741"/>
            <a:ext cx="511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TOTAL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COUNTRIES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OF ORIGIN: 173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1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587" y="256440"/>
            <a:ext cx="8338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Enrollment</a:t>
            </a:r>
            <a:endParaRPr lang="en-US" sz="44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694" y="5226009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41618915"/>
              </p:ext>
            </p:extLst>
          </p:nvPr>
        </p:nvGraphicFramePr>
        <p:xfrm>
          <a:off x="-502448" y="13789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4899019" y="2117466"/>
            <a:ext cx="39984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Medicine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Wingdings"/>
              </a:rPr>
              <a:t> 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  <a:sym typeface="Wingdings"/>
              </a:rPr>
              <a:t>				</a:t>
            </a:r>
            <a:r>
              <a:rPr lang="en-US" sz="2400" b="1" dirty="0" smtClean="0">
                <a:solidFill>
                  <a:srgbClr val="910707"/>
                </a:solidFill>
                <a:latin typeface="Garamond" charset="0"/>
                <a:ea typeface="Garamond" charset="0"/>
                <a:cs typeface="Garamond" charset="0"/>
                <a:sym typeface="Wingdings"/>
              </a:rPr>
              <a:t>876</a:t>
            </a:r>
            <a:endParaRPr lang="en-US" sz="2400" b="1" dirty="0" smtClean="0">
              <a:solidFill>
                <a:srgbClr val="910707"/>
              </a:solidFill>
              <a:latin typeface="Garamond" charset="0"/>
              <a:ea typeface="Garamond" charset="0"/>
              <a:cs typeface="Garamond" charset="0"/>
              <a:sym typeface="Wingdings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Nursing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				</a:t>
            </a:r>
            <a:r>
              <a:rPr lang="en-US" sz="2400" b="1" dirty="0" smtClean="0">
                <a:solidFill>
                  <a:srgbClr val="910707"/>
                </a:solidFill>
                <a:latin typeface="Garamond" charset="0"/>
                <a:ea typeface="Garamond" charset="0"/>
                <a:cs typeface="Garamond" charset="0"/>
              </a:rPr>
              <a:t>728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Allied Health				</a:t>
            </a:r>
            <a:r>
              <a:rPr lang="en-US" sz="2400" b="1" dirty="0" smtClean="0">
                <a:solidFill>
                  <a:srgbClr val="910707"/>
                </a:solidFill>
                <a:latin typeface="Garamond" charset="0"/>
                <a:ea typeface="Garamond" charset="0"/>
                <a:cs typeface="Garamond" charset="0"/>
              </a:rPr>
              <a:t>638</a:t>
            </a:r>
            <a:endParaRPr lang="en-US" sz="2400" b="1" dirty="0" smtClean="0">
              <a:solidFill>
                <a:srgbClr val="910707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Pharmacy 				</a:t>
            </a:r>
            <a:r>
              <a:rPr lang="en-US" sz="2400" b="1" dirty="0" smtClean="0">
                <a:solidFill>
                  <a:srgbClr val="910707"/>
                </a:solidFill>
                <a:latin typeface="Garamond" charset="0"/>
                <a:ea typeface="Garamond" charset="0"/>
                <a:cs typeface="Garamond" charset="0"/>
              </a:rPr>
              <a:t>238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Dentistry 					</a:t>
            </a:r>
            <a:r>
              <a:rPr lang="en-US" sz="2400" b="1" dirty="0" smtClean="0">
                <a:solidFill>
                  <a:srgbClr val="910707"/>
                </a:solidFill>
                <a:latin typeface="Garamond" charset="0"/>
                <a:ea typeface="Garamond" charset="0"/>
                <a:cs typeface="Garamond" charset="0"/>
              </a:rPr>
              <a:t>330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Graduate College 		</a:t>
            </a:r>
            <a:r>
              <a:rPr lang="en-US" sz="2400" b="1" dirty="0" smtClean="0">
                <a:solidFill>
                  <a:srgbClr val="910707"/>
                </a:solidFill>
                <a:latin typeface="Garamond" charset="0"/>
                <a:ea typeface="Garamond" charset="0"/>
                <a:cs typeface="Garamond" charset="0"/>
              </a:rPr>
              <a:t>288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Public Health 			</a:t>
            </a:r>
            <a:r>
              <a:rPr lang="en-US" sz="2400" b="1" dirty="0" smtClean="0">
                <a:solidFill>
                  <a:srgbClr val="910707"/>
                </a:solidFill>
                <a:latin typeface="Garamond" charset="0"/>
                <a:ea typeface="Garamond" charset="0"/>
                <a:cs typeface="Garamond" charset="0"/>
              </a:rPr>
              <a:t>103</a:t>
            </a:r>
          </a:p>
          <a:p>
            <a:pPr lvl="0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Intercampus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			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	 </a:t>
            </a:r>
            <a:r>
              <a:rPr lang="en-US" sz="2400" b="1" dirty="0" smtClean="0">
                <a:solidFill>
                  <a:srgbClr val="910707"/>
                </a:solidFill>
                <a:latin typeface="Garamond" charset="0"/>
                <a:ea typeface="Garamond" charset="0"/>
                <a:cs typeface="Garamond" charset="0"/>
              </a:rPr>
              <a:t>28</a:t>
            </a:r>
            <a:endParaRPr lang="en-US" sz="2400" b="1" dirty="0">
              <a:solidFill>
                <a:srgbClr val="910707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5552" y="868776"/>
            <a:ext cx="4328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TOTAL BY COLLEGE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9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587" y="256440"/>
            <a:ext cx="8338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Enrollment</a:t>
            </a:r>
          </a:p>
          <a:p>
            <a:pPr algn="ctr"/>
            <a:r>
              <a:rPr lang="en-US" sz="2000" dirty="0" smtClean="0">
                <a:solidFill>
                  <a:srgbClr val="7F7F7F"/>
                </a:solidFill>
                <a:latin typeface="Helvetica"/>
                <a:cs typeface="Helvetica"/>
              </a:rPr>
              <a:t>UNDERGRADUATE PROGRAMS</a:t>
            </a:r>
          </a:p>
          <a:p>
            <a:pPr algn="ctr"/>
            <a:endParaRPr lang="en-US" sz="44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694" y="5226009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971918" y="2695479"/>
            <a:ext cx="3141936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980028"/>
                </a:solidFill>
                <a:latin typeface="Helvetica" charset="0"/>
                <a:ea typeface="Helvetica" charset="0"/>
                <a:cs typeface="Helvetica" charset="0"/>
              </a:rPr>
              <a:t>Nursing</a:t>
            </a:r>
            <a:r>
              <a:rPr lang="en-US" sz="2800" dirty="0" smtClean="0">
                <a:solidFill>
                  <a:srgbClr val="910707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	584</a:t>
            </a:r>
          </a:p>
          <a:p>
            <a:r>
              <a:rPr lang="en-US" sz="2800" dirty="0" smtClean="0">
                <a:solidFill>
                  <a:srgbClr val="980028"/>
                </a:solidFill>
                <a:latin typeface="Helvetica" charset="0"/>
                <a:ea typeface="Helvetica" charset="0"/>
                <a:cs typeface="Helvetica" charset="0"/>
              </a:rPr>
              <a:t>Allied Health </a:t>
            </a:r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176</a:t>
            </a:r>
          </a:p>
          <a:p>
            <a:r>
              <a:rPr lang="en-US" sz="2800" dirty="0" smtClean="0">
                <a:solidFill>
                  <a:srgbClr val="980028"/>
                </a:solidFill>
                <a:latin typeface="Helvetica" charset="0"/>
                <a:ea typeface="Helvetica" charset="0"/>
                <a:cs typeface="Helvetica" charset="0"/>
              </a:rPr>
              <a:t>Dentistry</a:t>
            </a:r>
            <a:r>
              <a:rPr lang="en-US" sz="2800" dirty="0" smtClean="0">
                <a:solidFill>
                  <a:srgbClr val="910707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93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6160" y="1361109"/>
            <a:ext cx="512840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80028"/>
                </a:solidFill>
                <a:latin typeface="Helvetica" charset="0"/>
                <a:ea typeface="Helvetica" charset="0"/>
                <a:cs typeface="Helvetica" charset="0"/>
              </a:rPr>
              <a:t>College of Allied Health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Communication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Sciences &amp; Disorders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Nuclear Medicine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Radiography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Sonography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solidFill>
                  <a:srgbClr val="980028"/>
                </a:solidFill>
                <a:latin typeface="Helvetica" charset="0"/>
                <a:ea typeface="Helvetica" charset="0"/>
                <a:cs typeface="Helvetica" charset="0"/>
              </a:rPr>
              <a:t>College of </a:t>
            </a:r>
            <a:r>
              <a:rPr lang="en-US" sz="2400" dirty="0" smtClean="0">
                <a:solidFill>
                  <a:srgbClr val="980028"/>
                </a:solidFill>
                <a:latin typeface="Helvetica" charset="0"/>
                <a:ea typeface="Helvetica" charset="0"/>
                <a:cs typeface="Helvetica" charset="0"/>
              </a:rPr>
              <a:t>Dentistry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Dental Hygiene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 smtClean="0">
              <a:solidFill>
                <a:srgbClr val="980028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solidFill>
                  <a:srgbClr val="980028"/>
                </a:solidFill>
                <a:latin typeface="Helvetica" charset="0"/>
                <a:ea typeface="Helvetica" charset="0"/>
                <a:cs typeface="Helvetica" charset="0"/>
              </a:rPr>
              <a:t>College of </a:t>
            </a:r>
            <a:r>
              <a:rPr lang="en-US" sz="2400" dirty="0" smtClean="0">
                <a:solidFill>
                  <a:srgbClr val="980028"/>
                </a:solidFill>
                <a:latin typeface="Helvetica" charset="0"/>
                <a:ea typeface="Helvetica" charset="0"/>
                <a:cs typeface="Helvetica" charset="0"/>
              </a:rPr>
              <a:t>Nursing</a:t>
            </a:r>
            <a:endParaRPr lang="en-US" sz="2400" dirty="0">
              <a:solidFill>
                <a:srgbClr val="980028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Bachelor’s of Science in Nursing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 smtClean="0">
              <a:solidFill>
                <a:srgbClr val="980028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solidFill>
                <a:srgbClr val="980028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" y="429298"/>
            <a:ext cx="842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Parallel Planning</a:t>
            </a:r>
            <a:endParaRPr lang="en-US" sz="44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694" y="5226009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6160" y="1286324"/>
            <a:ext cx="68304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should my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major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be? 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Lets talk you…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am I passionate about?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When do I feel my best?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are you good at? Do you see trends?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When are you proud of yourself?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Tell me about your values and interests?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Lets talk you 2.0…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strength of your academic record?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Looking at sciences courses, how do you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competitive are the programs?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7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160" y="6170296"/>
            <a:ext cx="282224" cy="29826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980028"/>
                </a:solidFill>
              </a:rPr>
              <a:t>®</a:t>
            </a:r>
            <a:endParaRPr lang="en-US" dirty="0">
              <a:solidFill>
                <a:srgbClr val="9800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" y="429298"/>
            <a:ext cx="842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Helvetica"/>
                <a:cs typeface="Helvetica"/>
              </a:rPr>
              <a:t>Shadowing </a:t>
            </a:r>
            <a:endParaRPr lang="en-US" sz="44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694" y="5226009"/>
            <a:ext cx="8376419" cy="1397868"/>
            <a:chOff x="311694" y="5226009"/>
            <a:chExt cx="8376419" cy="1397868"/>
          </a:xfrm>
        </p:grpSpPr>
        <p:pic>
          <p:nvPicPr>
            <p:cNvPr id="5" name="Picture 4" descr="PPT_template_title2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22" b="95861" l="9913" r="973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694" y="5226009"/>
              <a:ext cx="1044947" cy="13978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1" r="34268"/>
            <a:stretch/>
          </p:blipFill>
          <p:spPr>
            <a:xfrm flipH="1" flipV="1">
              <a:off x="1418316" y="5750073"/>
              <a:ext cx="7269797" cy="5698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52641" y="5832453"/>
              <a:ext cx="6514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The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UNIVERSITY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of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Garamond"/>
                  <a:cs typeface="Garamond"/>
                </a:rPr>
                <a:t>OKLAHOMA | </a:t>
              </a:r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go2.ouhsc.edu</a:t>
              </a:r>
            </a:p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6160" y="1286324"/>
            <a:ext cx="68304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do I decided on a program?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Due to the risks associated with COVID-19, our hospital partners are unable to accommodate students interested in shadowing.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So, what’s next? Virtual Shadowing!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HSC Student Affairs is offering virtual shadowing opportunities. 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will notify you of scheduled events to share with students.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Stay tuned at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students.ouhsc.edu/prospective-students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the meantime, prospective students are encouraged to reach out to local clinics for shadowing opportunities.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0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594</Words>
  <Application>Microsoft Office PowerPoint</Application>
  <PresentationFormat>On-screen Show (4:3)</PresentationFormat>
  <Paragraphs>155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OUHSC STUDENT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Rodriguez</dc:creator>
  <cp:lastModifiedBy>Rollins, Sabrina D (HSC)</cp:lastModifiedBy>
  <cp:revision>85</cp:revision>
  <dcterms:created xsi:type="dcterms:W3CDTF">2014-10-31T15:19:39Z</dcterms:created>
  <dcterms:modified xsi:type="dcterms:W3CDTF">2021-09-16T19:32:02Z</dcterms:modified>
</cp:coreProperties>
</file>