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3" r:id="rId3"/>
    <p:sldId id="276" r:id="rId4"/>
    <p:sldId id="277" r:id="rId5"/>
    <p:sldId id="261" r:id="rId6"/>
    <p:sldId id="307" r:id="rId7"/>
    <p:sldId id="308" r:id="rId8"/>
    <p:sldId id="279" r:id="rId9"/>
    <p:sldId id="263" r:id="rId10"/>
    <p:sldId id="280" r:id="rId11"/>
    <p:sldId id="281" r:id="rId12"/>
    <p:sldId id="282" r:id="rId13"/>
    <p:sldId id="303" r:id="rId14"/>
    <p:sldId id="304" r:id="rId15"/>
    <p:sldId id="305" r:id="rId16"/>
    <p:sldId id="306" r:id="rId17"/>
    <p:sldId id="271"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408"/>
    <a:srgbClr val="CCFFCC"/>
    <a:srgbClr val="FFFF99"/>
    <a:srgbClr val="FF9933"/>
    <a:srgbClr val="99CC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82416" autoAdjust="0"/>
  </p:normalViewPr>
  <p:slideViewPr>
    <p:cSldViewPr>
      <p:cViewPr varScale="1">
        <p:scale>
          <a:sx n="95" d="100"/>
          <a:sy n="95" d="100"/>
        </p:scale>
        <p:origin x="207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632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632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632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9ECB3A1-73C0-40AD-B26C-97D536205CAE}" type="slidenum">
              <a:rPr lang="en-US"/>
              <a:pPr>
                <a:defRPr/>
              </a:pPr>
              <a:t>‹#›</a:t>
            </a:fld>
            <a:endParaRPr lang="en-US" dirty="0"/>
          </a:p>
        </p:txBody>
      </p:sp>
    </p:spTree>
    <p:extLst>
      <p:ext uri="{BB962C8B-B14F-4D97-AF65-F5344CB8AC3E}">
        <p14:creationId xmlns:p14="http://schemas.microsoft.com/office/powerpoint/2010/main" val="420424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075"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040" y="4416430"/>
            <a:ext cx="560832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079"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245F934-D23A-45C6-951E-AB0CC005C5DF}" type="slidenum">
              <a:rPr lang="en-US"/>
              <a:pPr>
                <a:defRPr/>
              </a:pPr>
              <a:t>‹#›</a:t>
            </a:fld>
            <a:endParaRPr lang="en-US" dirty="0"/>
          </a:p>
        </p:txBody>
      </p:sp>
    </p:spTree>
    <p:extLst>
      <p:ext uri="{BB962C8B-B14F-4D97-AF65-F5344CB8AC3E}">
        <p14:creationId xmlns:p14="http://schemas.microsoft.com/office/powerpoint/2010/main" val="4141542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CB056B1-19FC-4652-BCFD-02EEF406F5C4}"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Review packet materials:  Announcements, CAH Summary “slick”, Open House flyer, copy of slides.</a:t>
            </a:r>
          </a:p>
          <a:p>
            <a:pPr eaLnBrk="1" hangingPunct="1"/>
            <a:endParaRPr lang="en-US" dirty="0" smtClean="0"/>
          </a:p>
        </p:txBody>
      </p:sp>
    </p:spTree>
    <p:extLst>
      <p:ext uri="{BB962C8B-B14F-4D97-AF65-F5344CB8AC3E}">
        <p14:creationId xmlns:p14="http://schemas.microsoft.com/office/powerpoint/2010/main" val="114519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9D688080-080C-44E9-B99D-7EEF9447632A}" type="slidenum">
              <a:rPr lang="en-US" smtClean="0"/>
              <a:pPr/>
              <a:t>11</a:t>
            </a:fld>
            <a:endParaRPr lang="en-US" smtClean="0"/>
          </a:p>
        </p:txBody>
      </p:sp>
    </p:spTree>
    <p:extLst>
      <p:ext uri="{BB962C8B-B14F-4D97-AF65-F5344CB8AC3E}">
        <p14:creationId xmlns:p14="http://schemas.microsoft.com/office/powerpoint/2010/main" val="184224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smtClean="0"/>
              <a:t>Provide information about where our students are from …</a:t>
            </a:r>
          </a:p>
          <a:p>
            <a:endParaRPr lang="en-US" dirty="0" smtClean="0"/>
          </a:p>
          <a:p>
            <a:r>
              <a:rPr lang="en-US" i="1" dirty="0" smtClean="0"/>
              <a:t>Note to self: run query OU_AH_ENROLLED_BY_TERM</a:t>
            </a:r>
          </a:p>
        </p:txBody>
      </p:sp>
      <p:sp>
        <p:nvSpPr>
          <p:cNvPr id="29700" name="Slide Number Placeholder 3"/>
          <p:cNvSpPr>
            <a:spLocks noGrp="1"/>
          </p:cNvSpPr>
          <p:nvPr>
            <p:ph type="sldNum" sz="quarter" idx="5"/>
          </p:nvPr>
        </p:nvSpPr>
        <p:spPr>
          <a:noFill/>
        </p:spPr>
        <p:txBody>
          <a:bodyPr/>
          <a:lstStyle/>
          <a:p>
            <a:fld id="{8FECB3E1-7560-4FDD-BC47-D1C948724AD1}" type="slidenum">
              <a:rPr lang="en-US" smtClean="0"/>
              <a:pPr/>
              <a:t>12</a:t>
            </a:fld>
            <a:endParaRPr lang="en-US" smtClean="0"/>
          </a:p>
        </p:txBody>
      </p:sp>
    </p:spTree>
    <p:extLst>
      <p:ext uri="{BB962C8B-B14F-4D97-AF65-F5344CB8AC3E}">
        <p14:creationId xmlns:p14="http://schemas.microsoft.com/office/powerpoint/2010/main" val="11901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EDBF943-0B1B-4603-8DCB-106DD5891444}" type="slidenum">
              <a:rPr lang="en-US" smtClean="0"/>
              <a:pPr/>
              <a:t>13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416429"/>
            <a:ext cx="5029200" cy="4183063"/>
          </a:xfrm>
          <a:noFill/>
          <a:ln/>
        </p:spPr>
        <p:txBody>
          <a:bodyPr/>
          <a:lstStyle/>
          <a:p>
            <a:pPr eaLnBrk="1" hangingPunct="1"/>
            <a:endParaRPr lang="en-US" smtClean="0"/>
          </a:p>
        </p:txBody>
      </p:sp>
    </p:spTree>
    <p:extLst>
      <p:ext uri="{BB962C8B-B14F-4D97-AF65-F5344CB8AC3E}">
        <p14:creationId xmlns:p14="http://schemas.microsoft.com/office/powerpoint/2010/main" val="402221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BC2AAE-649E-4D24-913C-14C8C5CABE22}" type="slidenum">
              <a:rPr lang="en-US" smtClean="0"/>
              <a:pPr/>
              <a:t>14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416429"/>
            <a:ext cx="5029200" cy="4183063"/>
          </a:xfrm>
          <a:noFill/>
          <a:ln/>
        </p:spPr>
        <p:txBody>
          <a:bodyPr/>
          <a:lstStyle/>
          <a:p>
            <a:pPr eaLnBrk="1" hangingPunct="1"/>
            <a:endParaRPr lang="en-US" smtClean="0"/>
          </a:p>
        </p:txBody>
      </p:sp>
    </p:spTree>
    <p:extLst>
      <p:ext uri="{BB962C8B-B14F-4D97-AF65-F5344CB8AC3E}">
        <p14:creationId xmlns:p14="http://schemas.microsoft.com/office/powerpoint/2010/main" val="341592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6E014D5-6AAA-4B35-9E6C-9B00AFC1D1F6}" type="slidenum">
              <a:rPr lang="en-US" smtClean="0"/>
              <a:pPr/>
              <a:t>15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416429"/>
            <a:ext cx="5029200" cy="4183063"/>
          </a:xfrm>
          <a:noFill/>
          <a:ln/>
        </p:spPr>
        <p:txBody>
          <a:bodyPr/>
          <a:lstStyle/>
          <a:p>
            <a:pPr eaLnBrk="1" hangingPunct="1"/>
            <a:endParaRPr lang="en-US" smtClean="0"/>
          </a:p>
        </p:txBody>
      </p:sp>
    </p:spTree>
    <p:extLst>
      <p:ext uri="{BB962C8B-B14F-4D97-AF65-F5344CB8AC3E}">
        <p14:creationId xmlns:p14="http://schemas.microsoft.com/office/powerpoint/2010/main" val="332221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72C6FDB-E506-457E-8F51-24D8ECFA242B}" type="slidenum">
              <a:rPr lang="en-US" smtClean="0"/>
              <a:pPr/>
              <a:t>16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9"/>
            <a:ext cx="5029200" cy="4183063"/>
          </a:xfrm>
          <a:noFill/>
          <a:ln/>
        </p:spPr>
        <p:txBody>
          <a:bodyPr/>
          <a:lstStyle/>
          <a:p>
            <a:pPr eaLnBrk="1" hangingPunct="1"/>
            <a:endParaRPr lang="en-US" smtClean="0"/>
          </a:p>
        </p:txBody>
      </p:sp>
    </p:spTree>
    <p:extLst>
      <p:ext uri="{BB962C8B-B14F-4D97-AF65-F5344CB8AC3E}">
        <p14:creationId xmlns:p14="http://schemas.microsoft.com/office/powerpoint/2010/main" val="86174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06533F7-062D-4DC9-A641-17D15EE68452}" type="slidenum">
              <a:rPr lang="en-US" smtClean="0"/>
              <a:pPr/>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4720" y="4416430"/>
            <a:ext cx="5140960" cy="4183063"/>
          </a:xfrm>
          <a:noFill/>
          <a:ln/>
        </p:spPr>
        <p:txBody>
          <a:bodyPr/>
          <a:lstStyle/>
          <a:p>
            <a:pPr eaLnBrk="1" hangingPunct="1"/>
            <a:r>
              <a:rPr lang="en-US" smtClean="0"/>
              <a:t>In summary – all allied health fields offer a variety of exciting careers … all of which are in high demand.</a:t>
            </a:r>
          </a:p>
          <a:p>
            <a:pPr eaLnBrk="1" hangingPunct="1"/>
            <a:endParaRPr lang="en-US" smtClean="0"/>
          </a:p>
        </p:txBody>
      </p:sp>
    </p:spTree>
    <p:extLst>
      <p:ext uri="{BB962C8B-B14F-4D97-AF65-F5344CB8AC3E}">
        <p14:creationId xmlns:p14="http://schemas.microsoft.com/office/powerpoint/2010/main" val="220359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D50D822-918C-4311-AC49-49EF33AA489B}" type="slidenum">
              <a:rPr lang="en-US" smtClean="0"/>
              <a:pPr/>
              <a:t>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34720" y="4416430"/>
            <a:ext cx="5140960" cy="4183063"/>
          </a:xfrm>
          <a:noFill/>
          <a:ln/>
        </p:spPr>
        <p:txBody>
          <a:bodyPr/>
          <a:lstStyle/>
          <a:p>
            <a:pPr eaLnBrk="1" hangingPunct="1"/>
            <a:r>
              <a:rPr lang="en-US" smtClean="0"/>
              <a:t>You are the front line --- and we thank you.</a:t>
            </a:r>
          </a:p>
          <a:p>
            <a:pPr eaLnBrk="1" hangingPunct="1"/>
            <a:endParaRPr lang="en-US" smtClean="0"/>
          </a:p>
        </p:txBody>
      </p:sp>
    </p:spTree>
    <p:extLst>
      <p:ext uri="{BB962C8B-B14F-4D97-AF65-F5344CB8AC3E}">
        <p14:creationId xmlns:p14="http://schemas.microsoft.com/office/powerpoint/2010/main" val="176013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3601EDB-778D-4C41-B9A6-2331D4BEEECC}" type="slidenum">
              <a:rPr lang="en-US" smtClean="0"/>
              <a:pPr/>
              <a:t>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34720" y="4416430"/>
            <a:ext cx="5140960" cy="4183063"/>
          </a:xfrm>
          <a:noFill/>
          <a:ln/>
        </p:spPr>
        <p:txBody>
          <a:bodyPr/>
          <a:lstStyle/>
          <a:p>
            <a:pPr eaLnBrk="1" hangingPunct="1"/>
            <a:r>
              <a:rPr lang="en-US" dirty="0" smtClean="0"/>
              <a:t>The College of Allied Health is one great college offering programs on 2 campuses.  </a:t>
            </a:r>
            <a:r>
              <a:rPr lang="en-US" dirty="0" smtClean="0">
                <a:solidFill>
                  <a:srgbClr val="FF0000"/>
                </a:solidFill>
              </a:rPr>
              <a:t>We offer occupational therapy, physical therapy, and sonography on the Tulsa campus as well as the </a:t>
            </a:r>
            <a:r>
              <a:rPr lang="en-US" b="0" u="sng" dirty="0" smtClean="0">
                <a:solidFill>
                  <a:srgbClr val="FF0000"/>
                </a:solidFill>
              </a:rPr>
              <a:t>Master of Science in Nutritional Sciences</a:t>
            </a:r>
            <a:r>
              <a:rPr lang="en-US" dirty="0" smtClean="0">
                <a:solidFill>
                  <a:srgbClr val="FF0000"/>
                </a:solidFill>
              </a:rPr>
              <a:t>.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58861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4D581AA-A0A2-47BC-933F-2846DC63D274}" type="slidenum">
              <a:rPr lang="en-US" smtClean="0"/>
              <a:pPr/>
              <a:t>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34720" y="4416430"/>
            <a:ext cx="5140960" cy="4183063"/>
          </a:xfrm>
          <a:noFill/>
          <a:ln/>
        </p:spPr>
        <p:txBody>
          <a:bodyPr/>
          <a:lstStyle/>
          <a:p>
            <a:pPr eaLnBrk="1" hangingPunct="1"/>
            <a:r>
              <a:rPr lang="en-US" dirty="0" smtClean="0"/>
              <a:t>Our Website is your most up-to-date link for advisement information.  Useful information for prospective students and counselors/advisors.  The transfer</a:t>
            </a:r>
            <a:r>
              <a:rPr lang="en-US" baseline="0" dirty="0" smtClean="0"/>
              <a:t> equivalency database </a:t>
            </a:r>
            <a:r>
              <a:rPr lang="en-US" dirty="0" smtClean="0"/>
              <a:t>is critical for identifying courses that will transfer.</a:t>
            </a:r>
          </a:p>
          <a:p>
            <a:pPr eaLnBrk="1" hangingPunct="1"/>
            <a:endParaRPr lang="en-US" dirty="0" smtClean="0"/>
          </a:p>
        </p:txBody>
      </p:sp>
    </p:spTree>
    <p:extLst>
      <p:ext uri="{BB962C8B-B14F-4D97-AF65-F5344CB8AC3E}">
        <p14:creationId xmlns:p14="http://schemas.microsoft.com/office/powerpoint/2010/main" val="25252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EE480B-E1BE-4645-8670-BDCA5E753E93}" type="slidenum">
              <a:rPr lang="en-US" altLang="en-US" smtClean="0">
                <a:solidFill>
                  <a:srgbClr val="000000"/>
                </a:solidFill>
              </a:rPr>
              <a:pPr>
                <a:spcBef>
                  <a:spcPct val="0"/>
                </a:spcBef>
              </a:pPr>
              <a:t>6</a:t>
            </a:fld>
            <a:endParaRPr lang="en-US" altLang="en-US" smtClean="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allied health fields continue to be in the “fastest growing” occupations list according to US Department of Labor.  In this time of economic uncertainty, our prospective students can have confidence that the allied health professions will continue to be in high demand.</a:t>
            </a:r>
          </a:p>
        </p:txBody>
      </p:sp>
    </p:spTree>
    <p:extLst>
      <p:ext uri="{BB962C8B-B14F-4D97-AF65-F5344CB8AC3E}">
        <p14:creationId xmlns:p14="http://schemas.microsoft.com/office/powerpoint/2010/main" val="85173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08A8F0-0C9E-456E-98B6-230927026999}" type="slidenum">
              <a:rPr lang="en-US" altLang="en-US" smtClean="0">
                <a:solidFill>
                  <a:srgbClr val="000000"/>
                </a:solidFill>
              </a:rPr>
              <a:pPr>
                <a:spcBef>
                  <a:spcPct val="0"/>
                </a:spcBef>
              </a:pPr>
              <a:t>7</a:t>
            </a:fld>
            <a:endParaRPr lang="en-US" altLang="en-US" smtClean="0">
              <a:solidFill>
                <a:srgbClr val="000000"/>
              </a:solidFill>
            </a:endParaRPr>
          </a:p>
        </p:txBody>
      </p:sp>
      <p:sp>
        <p:nvSpPr>
          <p:cNvPr id="64515" name="Rectangle 2"/>
          <p:cNvSpPr>
            <a:spLocks noGrp="1" noRot="1" noChangeAspect="1" noChangeArrowheads="1" noTextEdit="1"/>
          </p:cNvSpPr>
          <p:nvPr>
            <p:ph type="sldImg"/>
          </p:nvPr>
        </p:nvSpPr>
        <p:spPr>
          <a:xfrm>
            <a:off x="1179513" y="698500"/>
            <a:ext cx="4646612" cy="3484563"/>
          </a:xfrm>
          <a:ln/>
        </p:spPr>
      </p:sp>
      <p:sp>
        <p:nvSpPr>
          <p:cNvPr id="64516"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4674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030042A-CE11-4D50-A332-80AF1C31DB0D}" type="slidenum">
              <a:rPr lang="en-US" smtClean="0"/>
              <a:pPr/>
              <a:t>8</a:t>
            </a:fld>
            <a:endParaRPr lang="en-US" smtClean="0"/>
          </a:p>
        </p:txBody>
      </p:sp>
      <p:sp>
        <p:nvSpPr>
          <p:cNvPr id="25603" name="Rectangle 2"/>
          <p:cNvSpPr>
            <a:spLocks noGrp="1" noRot="1" noChangeAspect="1" noChangeArrowheads="1" noTextEdit="1"/>
          </p:cNvSpPr>
          <p:nvPr>
            <p:ph type="sldImg"/>
          </p:nvPr>
        </p:nvSpPr>
        <p:spPr>
          <a:xfrm>
            <a:off x="1179513" y="698500"/>
            <a:ext cx="4645025" cy="3484563"/>
          </a:xfrm>
          <a:ln/>
        </p:spPr>
      </p:sp>
      <p:sp>
        <p:nvSpPr>
          <p:cNvPr id="25604" name="Rectangle 3"/>
          <p:cNvSpPr>
            <a:spLocks noGrp="1" noChangeArrowheads="1"/>
          </p:cNvSpPr>
          <p:nvPr>
            <p:ph type="body" idx="1"/>
          </p:nvPr>
        </p:nvSpPr>
        <p:spPr>
          <a:xfrm>
            <a:off x="934720" y="4416430"/>
            <a:ext cx="5140960" cy="4181475"/>
          </a:xfrm>
          <a:noFill/>
          <a:ln/>
        </p:spPr>
        <p:txBody>
          <a:bodyPr/>
          <a:lstStyle/>
          <a:p>
            <a:pPr eaLnBrk="1" hangingPunct="1"/>
            <a:r>
              <a:rPr lang="en-US" smtClean="0"/>
              <a:t>One of the attractions about the allied health professions is that the training varies – bachelor programs, masters programs, and doctorate programs.</a:t>
            </a:r>
          </a:p>
        </p:txBody>
      </p:sp>
    </p:spTree>
    <p:extLst>
      <p:ext uri="{BB962C8B-B14F-4D97-AF65-F5344CB8AC3E}">
        <p14:creationId xmlns:p14="http://schemas.microsoft.com/office/powerpoint/2010/main" val="387397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AA4F271-1757-405A-8928-F53CC79437E5}" type="slidenum">
              <a:rPr lang="en-US" smtClean="0"/>
              <a:pPr/>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4720" y="4416430"/>
            <a:ext cx="5140960" cy="4183063"/>
          </a:xfrm>
          <a:noFill/>
          <a:ln/>
        </p:spPr>
        <p:txBody>
          <a:bodyPr/>
          <a:lstStyle/>
          <a:p>
            <a:pPr eaLnBrk="1" hangingPunct="1"/>
            <a:r>
              <a:rPr lang="en-US" smtClean="0"/>
              <a:t>Overview of admission requirements … detail is on the website.</a:t>
            </a:r>
          </a:p>
        </p:txBody>
      </p:sp>
    </p:spTree>
    <p:extLst>
      <p:ext uri="{BB962C8B-B14F-4D97-AF65-F5344CB8AC3E}">
        <p14:creationId xmlns:p14="http://schemas.microsoft.com/office/powerpoint/2010/main" val="21843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smtClean="0"/>
          </a:p>
        </p:txBody>
      </p:sp>
      <p:sp>
        <p:nvSpPr>
          <p:cNvPr id="27652" name="Slide Number Placeholder 3"/>
          <p:cNvSpPr>
            <a:spLocks noGrp="1"/>
          </p:cNvSpPr>
          <p:nvPr>
            <p:ph type="sldNum" sz="quarter" idx="5"/>
          </p:nvPr>
        </p:nvSpPr>
        <p:spPr>
          <a:noFill/>
        </p:spPr>
        <p:txBody>
          <a:bodyPr/>
          <a:lstStyle/>
          <a:p>
            <a:fld id="{452A3537-ED4C-4026-9EC0-451E64B667A9}" type="slidenum">
              <a:rPr lang="en-US" smtClean="0"/>
              <a:pPr/>
              <a:t>10</a:t>
            </a:fld>
            <a:endParaRPr lang="en-US" smtClean="0"/>
          </a:p>
        </p:txBody>
      </p:sp>
    </p:spTree>
    <p:extLst>
      <p:ext uri="{BB962C8B-B14F-4D97-AF65-F5344CB8AC3E}">
        <p14:creationId xmlns:p14="http://schemas.microsoft.com/office/powerpoint/2010/main" val="244987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40561-F039-4B7B-B381-BEC4D2E4144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F225F-E993-4DAE-81CE-4A2CE30726F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81000"/>
            <a:ext cx="18288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81000"/>
            <a:ext cx="53340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08429-1519-4DC5-8164-7F19551591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CDC1C-50FD-4912-A2D4-BD0B7852E6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81AB80-19D1-4EEA-A8DE-374EC71202E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F7B5E4-B125-4071-A892-FABD7F80E3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41DADB-732F-47DD-83A6-B13AF03FB4D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D73792-CAAE-49CA-A1DD-4B528496926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73502D-3001-49F8-9153-EA88832D65C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AD674B-0495-471D-9C8C-1B5C831F391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39F5B9-0DE8-444A-AD20-2B78DEB890E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810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447800" y="1600200"/>
            <a:ext cx="7239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4478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657600" y="6245225"/>
            <a:ext cx="2362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160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ED5372-8170-45EB-9F3A-26BE7F599A53}" type="slidenum">
              <a:rPr lang="en-US"/>
              <a:pPr>
                <a:defRPr/>
              </a:pPr>
              <a:t>‹#›</a:t>
            </a:fld>
            <a:endParaRPr lang="en-US" dirty="0"/>
          </a:p>
        </p:txBody>
      </p:sp>
      <p:pic>
        <p:nvPicPr>
          <p:cNvPr id="1031" name="Picture 7" descr="LOGO"/>
          <p:cNvPicPr>
            <a:picLocks noChangeAspect="1" noChangeArrowheads="1"/>
          </p:cNvPicPr>
          <p:nvPr/>
        </p:nvPicPr>
        <p:blipFill>
          <a:blip r:embed="rId13" cstate="print"/>
          <a:srcRect/>
          <a:stretch>
            <a:fillRect/>
          </a:stretch>
        </p:blipFill>
        <p:spPr bwMode="auto">
          <a:xfrm>
            <a:off x="8172450" y="5791200"/>
            <a:ext cx="895350" cy="914400"/>
          </a:xfrm>
          <a:prstGeom prst="rect">
            <a:avLst/>
          </a:prstGeom>
          <a:noFill/>
          <a:ln w="9525">
            <a:noFill/>
            <a:miter lim="800000"/>
            <a:headEnd/>
            <a:tailEnd/>
          </a:ln>
        </p:spPr>
      </p:pic>
      <p:sp>
        <p:nvSpPr>
          <p:cNvPr id="1032" name="Rectangle 8"/>
          <p:cNvSpPr>
            <a:spLocks noChangeArrowheads="1"/>
          </p:cNvSpPr>
          <p:nvPr/>
        </p:nvSpPr>
        <p:spPr bwMode="auto">
          <a:xfrm>
            <a:off x="0" y="76200"/>
            <a:ext cx="1371600" cy="6858000"/>
          </a:xfrm>
          <a:prstGeom prst="rect">
            <a:avLst/>
          </a:prstGeom>
          <a:solidFill>
            <a:srgbClr val="A40408"/>
          </a:solidFill>
          <a:ln w="9525">
            <a:solidFill>
              <a:schemeClr val="tx1"/>
            </a:solidFill>
            <a:miter lim="800000"/>
            <a:headEnd/>
            <a:tailEnd/>
          </a:ln>
          <a:effectLst/>
        </p:spPr>
        <p:txBody>
          <a:bodyPr wrap="none" anchor="ctr"/>
          <a:lstStyle/>
          <a:p>
            <a:pPr>
              <a:defRPr/>
            </a:pPr>
            <a:endParaRPr lang="en-US" dirty="0"/>
          </a:p>
        </p:txBody>
      </p:sp>
      <p:sp>
        <p:nvSpPr>
          <p:cNvPr id="1033" name="Rectangle 9"/>
          <p:cNvSpPr>
            <a:spLocks noChangeArrowheads="1"/>
          </p:cNvSpPr>
          <p:nvPr/>
        </p:nvSpPr>
        <p:spPr bwMode="auto">
          <a:xfrm rot="16200000">
            <a:off x="-1905001" y="3048000"/>
            <a:ext cx="5181600" cy="762000"/>
          </a:xfrm>
          <a:prstGeom prst="rect">
            <a:avLst/>
          </a:prstGeom>
          <a:noFill/>
          <a:ln w="9525">
            <a:noFill/>
            <a:miter lim="800000"/>
            <a:headEnd/>
            <a:tailEnd/>
          </a:ln>
          <a:effectLst/>
        </p:spPr>
        <p:txBody>
          <a:bodyPr wrap="none" anchor="ctr"/>
          <a:lstStyle/>
          <a:p>
            <a:pPr algn="ctr">
              <a:defRPr/>
            </a:pPr>
            <a:r>
              <a:rPr lang="en-US" dirty="0" smtClean="0">
                <a:solidFill>
                  <a:schemeClr val="bg1"/>
                </a:solidFill>
              </a:rPr>
              <a:t>The University of </a:t>
            </a:r>
            <a:r>
              <a:rPr lang="en-US" dirty="0">
                <a:solidFill>
                  <a:schemeClr val="bg1"/>
                </a:solidFill>
              </a:rPr>
              <a:t>Oklahoma Health Sciences Center</a:t>
            </a:r>
            <a:br>
              <a:rPr lang="en-US" dirty="0">
                <a:solidFill>
                  <a:schemeClr val="bg1"/>
                </a:solidFill>
              </a:rPr>
            </a:br>
            <a:r>
              <a:rPr lang="en-US" dirty="0">
                <a:solidFill>
                  <a:schemeClr val="bg1"/>
                </a:solidFill>
              </a:rPr>
              <a:t>College of Allied Health</a:t>
            </a:r>
          </a:p>
        </p:txBody>
      </p:sp>
      <p:sp>
        <p:nvSpPr>
          <p:cNvPr id="1034" name="Rectangle 10"/>
          <p:cNvSpPr>
            <a:spLocks noChangeArrowheads="1"/>
          </p:cNvSpPr>
          <p:nvPr/>
        </p:nvSpPr>
        <p:spPr bwMode="auto">
          <a:xfrm>
            <a:off x="0" y="0"/>
            <a:ext cx="9144000" cy="304800"/>
          </a:xfrm>
          <a:prstGeom prst="rect">
            <a:avLst/>
          </a:prstGeom>
          <a:solidFill>
            <a:srgbClr val="A40408"/>
          </a:solidFill>
          <a:ln w="9525">
            <a:noFill/>
            <a:miter lim="800000"/>
            <a:headEnd/>
            <a:tailEnd/>
          </a:ln>
          <a:effectLst/>
        </p:spPr>
        <p:txBody>
          <a:bodyPr wrap="none" anchor="ctr"/>
          <a:lstStyle/>
          <a:p>
            <a:pPr algn="r">
              <a:defRPr/>
            </a:pPr>
            <a:r>
              <a:rPr lang="en-US" sz="1400" dirty="0" smtClean="0">
                <a:solidFill>
                  <a:schemeClr val="bg1"/>
                </a:solidFill>
              </a:rPr>
              <a:t>alliedhealth.ouhsc.edu</a:t>
            </a:r>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alliedhealth.ouhsc.edu/ProspectiveStudents/ApplyingtoaProgram.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yle.miller@ou.edu" TargetMode="External"/><Relationship Id="rId2" Type="http://schemas.openxmlformats.org/officeDocument/2006/relationships/hyperlink" Target="mailto:susan-tucker@ouhsc.edu" TargetMode="External"/><Relationship Id="rId1" Type="http://schemas.openxmlformats.org/officeDocument/2006/relationships/slideLayout" Target="../slideLayouts/slideLayout2.xml"/><Relationship Id="rId4" Type="http://schemas.openxmlformats.org/officeDocument/2006/relationships/hyperlink" Target="mailto:paije-fauser@ouhsc.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wmf"/><Relationship Id="rId9"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OGO"/>
          <p:cNvPicPr>
            <a:picLocks noChangeAspect="1" noChangeArrowheads="1"/>
          </p:cNvPicPr>
          <p:nvPr/>
        </p:nvPicPr>
        <p:blipFill>
          <a:blip r:embed="rId3" cstate="print"/>
          <a:srcRect/>
          <a:stretch>
            <a:fillRect/>
          </a:stretch>
        </p:blipFill>
        <p:spPr bwMode="auto">
          <a:xfrm>
            <a:off x="8172450" y="5791200"/>
            <a:ext cx="895350" cy="914400"/>
          </a:xfrm>
          <a:prstGeom prst="rect">
            <a:avLst/>
          </a:prstGeom>
          <a:noFill/>
          <a:ln w="9525">
            <a:noFill/>
            <a:miter lim="800000"/>
            <a:headEnd/>
            <a:tailEnd/>
          </a:ln>
        </p:spPr>
      </p:pic>
      <p:sp>
        <p:nvSpPr>
          <p:cNvPr id="2051" name="Rectangle 5"/>
          <p:cNvSpPr>
            <a:spLocks noChangeArrowheads="1"/>
          </p:cNvSpPr>
          <p:nvPr/>
        </p:nvSpPr>
        <p:spPr bwMode="auto">
          <a:xfrm>
            <a:off x="0" y="76200"/>
            <a:ext cx="1371600" cy="6858000"/>
          </a:xfrm>
          <a:prstGeom prst="rect">
            <a:avLst/>
          </a:prstGeom>
          <a:solidFill>
            <a:srgbClr val="A40408"/>
          </a:solidFill>
          <a:ln w="9525">
            <a:solidFill>
              <a:schemeClr val="tx1"/>
            </a:solidFill>
            <a:miter lim="800000"/>
            <a:headEnd/>
            <a:tailEnd/>
          </a:ln>
        </p:spPr>
        <p:txBody>
          <a:bodyPr wrap="none" anchor="ctr"/>
          <a:lstStyle/>
          <a:p>
            <a:endParaRPr lang="en-US"/>
          </a:p>
        </p:txBody>
      </p:sp>
      <p:sp>
        <p:nvSpPr>
          <p:cNvPr id="2052" name="Rectangle 8"/>
          <p:cNvSpPr>
            <a:spLocks noChangeArrowheads="1"/>
          </p:cNvSpPr>
          <p:nvPr/>
        </p:nvSpPr>
        <p:spPr bwMode="auto">
          <a:xfrm>
            <a:off x="0" y="0"/>
            <a:ext cx="9144000" cy="304800"/>
          </a:xfrm>
          <a:prstGeom prst="rect">
            <a:avLst/>
          </a:prstGeom>
          <a:solidFill>
            <a:srgbClr val="A40408"/>
          </a:solidFill>
          <a:ln w="9525">
            <a:noFill/>
            <a:miter lim="800000"/>
            <a:headEnd/>
            <a:tailEnd/>
          </a:ln>
        </p:spPr>
        <p:txBody>
          <a:bodyPr wrap="none" anchor="ctr"/>
          <a:lstStyle/>
          <a:p>
            <a:pPr algn="r"/>
            <a:r>
              <a:rPr lang="en-US" sz="1400" dirty="0" smtClean="0">
                <a:solidFill>
                  <a:schemeClr val="bg1"/>
                </a:solidFill>
              </a:rPr>
              <a:t>alliedhealth.ouhsc.edu</a:t>
            </a:r>
            <a:endParaRPr lang="en-US" sz="1400" dirty="0">
              <a:solidFill>
                <a:schemeClr val="bg1"/>
              </a:solidFill>
            </a:endParaRPr>
          </a:p>
        </p:txBody>
      </p:sp>
      <p:pic>
        <p:nvPicPr>
          <p:cNvPr id="2053" name="Picture 9" descr="ambassadors"/>
          <p:cNvPicPr>
            <a:picLocks noChangeAspect="1" noChangeArrowheads="1"/>
          </p:cNvPicPr>
          <p:nvPr/>
        </p:nvPicPr>
        <p:blipFill>
          <a:blip r:embed="rId4" cstate="print"/>
          <a:srcRect/>
          <a:stretch>
            <a:fillRect/>
          </a:stretch>
        </p:blipFill>
        <p:spPr bwMode="auto">
          <a:xfrm>
            <a:off x="0" y="0"/>
            <a:ext cx="1371600" cy="1219200"/>
          </a:xfrm>
          <a:prstGeom prst="rect">
            <a:avLst/>
          </a:prstGeom>
          <a:noFill/>
          <a:ln w="9525">
            <a:noFill/>
            <a:miter lim="800000"/>
            <a:headEnd/>
            <a:tailEnd/>
          </a:ln>
        </p:spPr>
      </p:pic>
      <p:pic>
        <p:nvPicPr>
          <p:cNvPr id="2054" name="Picture 10" descr="IMG_0547"/>
          <p:cNvPicPr>
            <a:picLocks noChangeAspect="1" noChangeArrowheads="1"/>
          </p:cNvPicPr>
          <p:nvPr/>
        </p:nvPicPr>
        <p:blipFill>
          <a:blip r:embed="rId5" cstate="print"/>
          <a:srcRect/>
          <a:stretch>
            <a:fillRect/>
          </a:stretch>
        </p:blipFill>
        <p:spPr bwMode="auto">
          <a:xfrm>
            <a:off x="0" y="1219200"/>
            <a:ext cx="1371600" cy="1100138"/>
          </a:xfrm>
          <a:prstGeom prst="rect">
            <a:avLst/>
          </a:prstGeom>
          <a:noFill/>
          <a:ln w="9525">
            <a:noFill/>
            <a:miter lim="800000"/>
            <a:headEnd/>
            <a:tailEnd/>
          </a:ln>
        </p:spPr>
      </p:pic>
      <p:pic>
        <p:nvPicPr>
          <p:cNvPr id="2055" name="Picture 11" descr="IMG_0584"/>
          <p:cNvPicPr>
            <a:picLocks noChangeAspect="1" noChangeArrowheads="1"/>
          </p:cNvPicPr>
          <p:nvPr/>
        </p:nvPicPr>
        <p:blipFill>
          <a:blip r:embed="rId6" cstate="print"/>
          <a:srcRect/>
          <a:stretch>
            <a:fillRect/>
          </a:stretch>
        </p:blipFill>
        <p:spPr bwMode="auto">
          <a:xfrm>
            <a:off x="0" y="2160588"/>
            <a:ext cx="1371600" cy="1725612"/>
          </a:xfrm>
          <a:prstGeom prst="rect">
            <a:avLst/>
          </a:prstGeom>
          <a:noFill/>
          <a:ln w="9525">
            <a:noFill/>
            <a:miter lim="800000"/>
            <a:headEnd/>
            <a:tailEnd/>
          </a:ln>
        </p:spPr>
      </p:pic>
      <p:pic>
        <p:nvPicPr>
          <p:cNvPr id="2056" name="Picture 12" descr="IMG_0582"/>
          <p:cNvPicPr>
            <a:picLocks noChangeAspect="1" noChangeArrowheads="1"/>
          </p:cNvPicPr>
          <p:nvPr/>
        </p:nvPicPr>
        <p:blipFill>
          <a:blip r:embed="rId7" cstate="print"/>
          <a:srcRect/>
          <a:stretch>
            <a:fillRect/>
          </a:stretch>
        </p:blipFill>
        <p:spPr bwMode="auto">
          <a:xfrm>
            <a:off x="0" y="3810000"/>
            <a:ext cx="1371600" cy="1625600"/>
          </a:xfrm>
          <a:prstGeom prst="rect">
            <a:avLst/>
          </a:prstGeom>
          <a:noFill/>
          <a:ln w="9525">
            <a:noFill/>
            <a:miter lim="800000"/>
            <a:headEnd/>
            <a:tailEnd/>
          </a:ln>
        </p:spPr>
      </p:pic>
      <p:pic>
        <p:nvPicPr>
          <p:cNvPr id="2057" name="Picture 13" descr="IMG_0621"/>
          <p:cNvPicPr>
            <a:picLocks noChangeAspect="1" noChangeArrowheads="1"/>
          </p:cNvPicPr>
          <p:nvPr/>
        </p:nvPicPr>
        <p:blipFill>
          <a:blip r:embed="rId8" cstate="print"/>
          <a:srcRect/>
          <a:stretch>
            <a:fillRect/>
          </a:stretch>
        </p:blipFill>
        <p:spPr bwMode="auto">
          <a:xfrm>
            <a:off x="23495" y="5410200"/>
            <a:ext cx="1393825" cy="1524000"/>
          </a:xfrm>
          <a:prstGeom prst="rect">
            <a:avLst/>
          </a:prstGeom>
          <a:noFill/>
          <a:ln w="9525">
            <a:noFill/>
            <a:miter lim="800000"/>
            <a:headEnd/>
            <a:tailEnd/>
          </a:ln>
        </p:spPr>
      </p:pic>
      <p:sp>
        <p:nvSpPr>
          <p:cNvPr id="2058" name="Rectangle 14"/>
          <p:cNvSpPr>
            <a:spLocks noGrp="1" noChangeArrowheads="1"/>
          </p:cNvSpPr>
          <p:nvPr>
            <p:ph type="ctrTitle"/>
          </p:nvPr>
        </p:nvSpPr>
        <p:spPr>
          <a:xfrm>
            <a:off x="1447800" y="685800"/>
            <a:ext cx="7467600" cy="1498600"/>
          </a:xfrm>
        </p:spPr>
        <p:txBody>
          <a:bodyPr/>
          <a:lstStyle/>
          <a:p>
            <a:pPr eaLnBrk="1" hangingPunct="1">
              <a:defRPr/>
            </a:pPr>
            <a:r>
              <a:rPr lang="en-US" sz="4800" b="1" dirty="0" smtClean="0">
                <a:effectLst>
                  <a:outerShdw blurRad="38100" dist="38100" dir="2700000" algn="tl">
                    <a:srgbClr val="000000">
                      <a:alpha val="43137"/>
                    </a:srgbClr>
                  </a:outerShdw>
                </a:effectLst>
                <a:latin typeface="Tahoma" pitchFamily="34" charset="0"/>
              </a:rPr>
              <a:t>College of Allied Health</a:t>
            </a:r>
          </a:p>
        </p:txBody>
      </p:sp>
      <p:sp>
        <p:nvSpPr>
          <p:cNvPr id="2060" name="Text Box 16"/>
          <p:cNvSpPr txBox="1">
            <a:spLocks noChangeArrowheads="1"/>
          </p:cNvSpPr>
          <p:nvPr/>
        </p:nvSpPr>
        <p:spPr bwMode="auto">
          <a:xfrm>
            <a:off x="1600200" y="6096000"/>
            <a:ext cx="6477000" cy="400050"/>
          </a:xfrm>
          <a:prstGeom prst="rect">
            <a:avLst/>
          </a:prstGeom>
          <a:noFill/>
          <a:ln w="9525">
            <a:noFill/>
            <a:miter lim="800000"/>
            <a:headEnd/>
            <a:tailEnd/>
          </a:ln>
        </p:spPr>
        <p:txBody>
          <a:bodyPr>
            <a:spAutoFit/>
          </a:bodyPr>
          <a:lstStyle/>
          <a:p>
            <a:pPr>
              <a:defRPr/>
            </a:pPr>
            <a:r>
              <a:rPr lang="en-US" sz="2000" b="1" dirty="0">
                <a:effectLst>
                  <a:outerShdw blurRad="38100" dist="38100" dir="2700000" algn="tl">
                    <a:srgbClr val="000000">
                      <a:alpha val="43137"/>
                    </a:srgbClr>
                  </a:outerShdw>
                </a:effectLst>
              </a:rPr>
              <a:t>The University of Oklahoma Health Sciences Center</a:t>
            </a:r>
          </a:p>
        </p:txBody>
      </p:sp>
      <p:sp>
        <p:nvSpPr>
          <p:cNvPr id="4" name="Text Box 2"/>
          <p:cNvSpPr txBox="1">
            <a:spLocks noChangeArrowheads="1"/>
          </p:cNvSpPr>
          <p:nvPr/>
        </p:nvSpPr>
        <p:spPr bwMode="auto">
          <a:xfrm>
            <a:off x="2140131" y="1905000"/>
            <a:ext cx="6958149" cy="4571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4400" b="1" i="1" u="none" strike="noStrike" cap="none" normalizeH="0" baseline="0" dirty="0" smtClean="0">
                <a:ln>
                  <a:noFill/>
                </a:ln>
                <a:solidFill>
                  <a:srgbClr val="A40408"/>
                </a:solidFill>
                <a:effectLst/>
                <a:latin typeface="Calibri" pitchFamily="34" charset="0"/>
                <a:cs typeface="Arial" pitchFamily="34" charset="0"/>
              </a:rPr>
              <a:t>             We Empower Life! </a:t>
            </a:r>
            <a:endParaRPr kumimoji="0" lang="en-US" altLang="en-US" sz="4400" b="0" i="0" u="none" strike="noStrike" cap="none" normalizeH="0" baseline="0" dirty="0" smtClean="0">
              <a:ln>
                <a:noFill/>
              </a:ln>
              <a:solidFill>
                <a:srgbClr val="A40408"/>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905000" y="304800"/>
            <a:ext cx="6553200" cy="838200"/>
          </a:xfrm>
          <a:prstGeom prst="rect">
            <a:avLst/>
          </a:prstGeom>
          <a:noFill/>
          <a:ln w="9525">
            <a:noFill/>
            <a:miter lim="800000"/>
            <a:headEnd/>
            <a:tailEnd/>
          </a:ln>
        </p:spPr>
        <p:txBody>
          <a:bodyPr anchor="ctr"/>
          <a:lstStyle/>
          <a:p>
            <a:pPr algn="ctr">
              <a:defRPr/>
            </a:pPr>
            <a:r>
              <a:rPr lang="en-US" sz="3800" b="1" dirty="0">
                <a:effectLst>
                  <a:outerShdw blurRad="38100" dist="38100" dir="2700000" algn="tl">
                    <a:srgbClr val="000000">
                      <a:alpha val="43137"/>
                    </a:srgbClr>
                  </a:outerShdw>
                </a:effectLst>
                <a:latin typeface="Tahoma" pitchFamily="34" charset="0"/>
              </a:rPr>
              <a:t>Application Procedure</a:t>
            </a:r>
          </a:p>
        </p:txBody>
      </p:sp>
      <p:sp>
        <p:nvSpPr>
          <p:cNvPr id="5" name="Rectangle 7"/>
          <p:cNvSpPr>
            <a:spLocks noChangeArrowheads="1"/>
          </p:cNvSpPr>
          <p:nvPr/>
        </p:nvSpPr>
        <p:spPr bwMode="auto">
          <a:xfrm>
            <a:off x="1752600" y="1371600"/>
            <a:ext cx="7162800" cy="5257800"/>
          </a:xfrm>
          <a:prstGeom prst="rect">
            <a:avLst/>
          </a:prstGeom>
          <a:noFill/>
          <a:ln w="9525">
            <a:noFill/>
            <a:miter lim="800000"/>
            <a:headEnd/>
            <a:tailEnd/>
          </a:ln>
        </p:spPr>
        <p:txBody>
          <a:bodyPr/>
          <a:lstStyle/>
          <a:p>
            <a:pPr>
              <a:lnSpc>
                <a:spcPct val="90000"/>
              </a:lnSpc>
              <a:spcBef>
                <a:spcPct val="20000"/>
              </a:spcBef>
              <a:defRPr/>
            </a:pPr>
            <a:r>
              <a:rPr lang="en-US" sz="2400" b="1" u="sng" dirty="0">
                <a:effectLst>
                  <a:outerShdw blurRad="38100" dist="38100" dir="2700000" algn="tl">
                    <a:srgbClr val="000000">
                      <a:alpha val="43137"/>
                    </a:srgbClr>
                  </a:outerShdw>
                </a:effectLst>
                <a:latin typeface="Calibri" pitchFamily="34" charset="0"/>
              </a:rPr>
              <a:t>DEADLINES</a:t>
            </a:r>
            <a:r>
              <a:rPr lang="en-US" sz="2400" b="1" dirty="0">
                <a:effectLst>
                  <a:outerShdw blurRad="38100" dist="38100" dir="2700000" algn="tl">
                    <a:srgbClr val="000000">
                      <a:alpha val="43137"/>
                    </a:srgbClr>
                  </a:outerShdw>
                </a:effectLst>
                <a:latin typeface="Calibri" pitchFamily="34" charset="0"/>
              </a:rPr>
              <a:t> </a:t>
            </a:r>
          </a:p>
          <a:p>
            <a:pPr marL="855663" indent="-457200">
              <a:lnSpc>
                <a:spcPct val="90000"/>
              </a:lnSpc>
              <a:spcBef>
                <a:spcPct val="20000"/>
              </a:spcBef>
              <a:buFont typeface="Arial" pitchFamily="34" charset="0"/>
              <a:buChar char="•"/>
              <a:defRPr/>
            </a:pPr>
            <a:r>
              <a:rPr lang="en-US" sz="2400" b="1" u="sng" dirty="0">
                <a:latin typeface="Calibri" pitchFamily="34" charset="0"/>
              </a:rPr>
              <a:t>February 1</a:t>
            </a:r>
            <a:r>
              <a:rPr lang="en-US" sz="2400" b="1" dirty="0">
                <a:latin typeface="Calibri" pitchFamily="34" charset="0"/>
              </a:rPr>
              <a:t>: </a:t>
            </a:r>
            <a:r>
              <a:rPr lang="en-US" sz="2400" b="1" dirty="0" err="1" smtClean="0">
                <a:latin typeface="Calibri" pitchFamily="34" charset="0"/>
              </a:rPr>
              <a:t>AuD</a:t>
            </a:r>
            <a:r>
              <a:rPr lang="en-US" sz="2400" b="1" dirty="0" smtClean="0">
                <a:latin typeface="Calibri" pitchFamily="34" charset="0"/>
              </a:rPr>
              <a:t>, NS, OT</a:t>
            </a:r>
            <a:r>
              <a:rPr lang="en-US" sz="2400" b="1" dirty="0">
                <a:latin typeface="Calibri" pitchFamily="34" charset="0"/>
              </a:rPr>
              <a:t>, PT, </a:t>
            </a:r>
            <a:r>
              <a:rPr lang="en-US" sz="2400" b="1" dirty="0" smtClean="0">
                <a:latin typeface="Calibri" pitchFamily="34" charset="0"/>
              </a:rPr>
              <a:t>SLP </a:t>
            </a:r>
            <a:endParaRPr lang="en-US" sz="2400" b="1" dirty="0">
              <a:latin typeface="Calibri" pitchFamily="34" charset="0"/>
            </a:endParaRPr>
          </a:p>
          <a:p>
            <a:pPr marL="855663" indent="-457200">
              <a:lnSpc>
                <a:spcPct val="90000"/>
              </a:lnSpc>
              <a:spcBef>
                <a:spcPct val="20000"/>
              </a:spcBef>
              <a:buFont typeface="Arial" pitchFamily="34" charset="0"/>
              <a:buChar char="•"/>
              <a:defRPr/>
            </a:pPr>
            <a:r>
              <a:rPr lang="en-US" sz="2400" b="1" u="sng" dirty="0">
                <a:latin typeface="Calibri" pitchFamily="34" charset="0"/>
              </a:rPr>
              <a:t>March 1</a:t>
            </a:r>
            <a:r>
              <a:rPr lang="en-US" sz="2400" b="1" dirty="0">
                <a:latin typeface="Calibri" pitchFamily="34" charset="0"/>
              </a:rPr>
              <a:t>: </a:t>
            </a:r>
            <a:r>
              <a:rPr lang="en-US" sz="2400" b="1" dirty="0" smtClean="0">
                <a:latin typeface="Calibri" pitchFamily="34" charset="0"/>
              </a:rPr>
              <a:t>CSD</a:t>
            </a:r>
            <a:r>
              <a:rPr lang="en-US" sz="2400" b="1" dirty="0">
                <a:latin typeface="Calibri" pitchFamily="34" charset="0"/>
              </a:rPr>
              <a:t>, </a:t>
            </a:r>
            <a:r>
              <a:rPr lang="en-US" sz="2400" b="1" dirty="0" smtClean="0">
                <a:latin typeface="Calibri" pitchFamily="34" charset="0"/>
              </a:rPr>
              <a:t>MIRS</a:t>
            </a:r>
            <a:endParaRPr lang="en-US" sz="2400" b="1" dirty="0">
              <a:latin typeface="Calibri" pitchFamily="34" charset="0"/>
            </a:endParaRPr>
          </a:p>
          <a:p>
            <a:pPr marL="855663" indent="-457200">
              <a:lnSpc>
                <a:spcPct val="90000"/>
              </a:lnSpc>
              <a:spcBef>
                <a:spcPct val="20000"/>
              </a:spcBef>
              <a:buFont typeface="Arial" pitchFamily="34" charset="0"/>
              <a:buChar char="•"/>
              <a:defRPr/>
            </a:pPr>
            <a:r>
              <a:rPr lang="en-US" sz="2400" b="1" u="sng" dirty="0" smtClean="0">
                <a:latin typeface="Calibri" pitchFamily="34" charset="0"/>
              </a:rPr>
              <a:t>Various dates</a:t>
            </a:r>
            <a:r>
              <a:rPr lang="en-US" sz="2400" b="1" dirty="0" smtClean="0">
                <a:latin typeface="Calibri" pitchFamily="34" charset="0"/>
              </a:rPr>
              <a:t> </a:t>
            </a:r>
            <a:r>
              <a:rPr lang="en-US" dirty="0" smtClean="0">
                <a:latin typeface="Calibri" pitchFamily="34" charset="0"/>
              </a:rPr>
              <a:t>(see website)</a:t>
            </a:r>
            <a:r>
              <a:rPr lang="en-US" sz="2400" b="1" dirty="0" smtClean="0">
                <a:latin typeface="Calibri" pitchFamily="34" charset="0"/>
              </a:rPr>
              <a:t>: </a:t>
            </a:r>
            <a:r>
              <a:rPr lang="en-US" sz="2400" b="1" dirty="0">
                <a:latin typeface="Calibri" pitchFamily="34" charset="0"/>
              </a:rPr>
              <a:t>Grad level programs</a:t>
            </a:r>
          </a:p>
          <a:p>
            <a:pPr algn="ctr">
              <a:lnSpc>
                <a:spcPct val="90000"/>
              </a:lnSpc>
              <a:spcBef>
                <a:spcPct val="20000"/>
              </a:spcBef>
              <a:defRPr/>
            </a:pPr>
            <a:endParaRPr lang="en-US" sz="2400" b="1" dirty="0">
              <a:latin typeface="Calibri" pitchFamily="34" charset="0"/>
            </a:endParaRPr>
          </a:p>
          <a:p>
            <a:pPr marL="176213" indent="-176213">
              <a:lnSpc>
                <a:spcPct val="90000"/>
              </a:lnSpc>
              <a:spcBef>
                <a:spcPct val="20000"/>
              </a:spcBef>
              <a:defRPr/>
            </a:pPr>
            <a:r>
              <a:rPr lang="en-US" sz="2400" b="1" u="sng" dirty="0">
                <a:effectLst>
                  <a:outerShdw blurRad="38100" dist="38100" dir="2700000" algn="tl">
                    <a:srgbClr val="000000">
                      <a:alpha val="43137"/>
                    </a:srgbClr>
                  </a:outerShdw>
                </a:effectLst>
                <a:latin typeface="Calibri" pitchFamily="34" charset="0"/>
              </a:rPr>
              <a:t>APPLICATION</a:t>
            </a:r>
            <a:r>
              <a:rPr lang="en-US" sz="2400" b="1" dirty="0">
                <a:latin typeface="Calibri" pitchFamily="34" charset="0"/>
              </a:rPr>
              <a:t>  </a:t>
            </a:r>
          </a:p>
          <a:p>
            <a:pPr marL="280988" indent="-280988">
              <a:lnSpc>
                <a:spcPct val="90000"/>
              </a:lnSpc>
              <a:spcBef>
                <a:spcPct val="20000"/>
              </a:spcBef>
              <a:buFont typeface="Calibri" pitchFamily="34" charset="0"/>
              <a:buChar char="•"/>
              <a:defRPr/>
            </a:pPr>
            <a:r>
              <a:rPr lang="en-US" sz="1600" b="1" u="sng" dirty="0">
                <a:latin typeface="Calibri" pitchFamily="34" charset="0"/>
                <a:hlinkClick r:id="rId3"/>
              </a:rPr>
              <a:t>http://</a:t>
            </a:r>
            <a:r>
              <a:rPr lang="en-US" sz="1600" b="1" u="sng" dirty="0" smtClean="0">
                <a:latin typeface="Calibri" pitchFamily="34" charset="0"/>
                <a:hlinkClick r:id="rId3"/>
              </a:rPr>
              <a:t>alliedhealth.ouhsc.edu/ProspectiveStudents/ApplyingtoaProgram.aspx</a:t>
            </a:r>
            <a:r>
              <a:rPr lang="en-US" sz="1600" b="1" u="sng" dirty="0" smtClean="0">
                <a:latin typeface="Calibri" pitchFamily="34" charset="0"/>
              </a:rPr>
              <a:t>   </a:t>
            </a:r>
            <a:endParaRPr lang="en-US" sz="1600" b="1" u="sng" dirty="0">
              <a:latin typeface="Calibri" pitchFamily="34" charset="0"/>
            </a:endParaRPr>
          </a:p>
          <a:p>
            <a:pPr marL="280988" indent="-280988">
              <a:lnSpc>
                <a:spcPct val="90000"/>
              </a:lnSpc>
              <a:spcBef>
                <a:spcPct val="20000"/>
              </a:spcBef>
              <a:buFontTx/>
              <a:buChar char="•"/>
              <a:defRPr/>
            </a:pPr>
            <a:r>
              <a:rPr lang="en-US" sz="2400" b="1" dirty="0" smtClean="0">
                <a:latin typeface="Calibri" pitchFamily="34" charset="0"/>
              </a:rPr>
              <a:t>$100.00 </a:t>
            </a:r>
            <a:r>
              <a:rPr lang="en-US" sz="2400" b="1" dirty="0">
                <a:latin typeface="Calibri" pitchFamily="34" charset="0"/>
              </a:rPr>
              <a:t>application fee </a:t>
            </a:r>
            <a:r>
              <a:rPr lang="en-US" sz="2400" b="1" dirty="0" smtClean="0">
                <a:latin typeface="Calibri" pitchFamily="34" charset="0"/>
              </a:rPr>
              <a:t>($50 </a:t>
            </a:r>
            <a:r>
              <a:rPr lang="en-US" sz="2400" b="1" dirty="0">
                <a:latin typeface="Calibri" pitchFamily="34" charset="0"/>
              </a:rPr>
              <a:t>OUHSC &amp; </a:t>
            </a:r>
            <a:r>
              <a:rPr lang="en-US" sz="2400" b="1" dirty="0" smtClean="0">
                <a:latin typeface="Calibri" pitchFamily="34" charset="0"/>
              </a:rPr>
              <a:t>$50 </a:t>
            </a:r>
            <a:r>
              <a:rPr lang="en-US" sz="2400" b="1" dirty="0">
                <a:latin typeface="Calibri" pitchFamily="34" charset="0"/>
              </a:rPr>
              <a:t>CAH)</a:t>
            </a:r>
          </a:p>
          <a:p>
            <a:pPr marL="280988" indent="-280988">
              <a:lnSpc>
                <a:spcPct val="90000"/>
              </a:lnSpc>
              <a:spcBef>
                <a:spcPct val="20000"/>
              </a:spcBef>
              <a:buFontTx/>
              <a:buChar char="•"/>
              <a:defRPr/>
            </a:pPr>
            <a:r>
              <a:rPr lang="en-US" sz="2400" b="1" dirty="0" smtClean="0">
                <a:latin typeface="Calibri" pitchFamily="34" charset="0"/>
              </a:rPr>
              <a:t>OT &amp; PT:  Centralized Application Service</a:t>
            </a:r>
          </a:p>
          <a:p>
            <a:pPr marL="280988" indent="-280988">
              <a:lnSpc>
                <a:spcPct val="90000"/>
              </a:lnSpc>
              <a:spcBef>
                <a:spcPct val="20000"/>
              </a:spcBef>
              <a:buFontTx/>
              <a:buChar char="•"/>
              <a:defRPr/>
            </a:pPr>
            <a:r>
              <a:rPr lang="en-US" sz="2400" b="1" dirty="0" smtClean="0">
                <a:latin typeface="Calibri" pitchFamily="34" charset="0"/>
              </a:rPr>
              <a:t>Official</a:t>
            </a:r>
            <a:r>
              <a:rPr lang="en-US" sz="2400" b="1" dirty="0">
                <a:latin typeface="Calibri" pitchFamily="34" charset="0"/>
              </a:rPr>
              <a:t>, sealed transcripts</a:t>
            </a:r>
          </a:p>
          <a:p>
            <a:pPr marL="280988" indent="-280988">
              <a:lnSpc>
                <a:spcPct val="90000"/>
              </a:lnSpc>
              <a:spcBef>
                <a:spcPct val="20000"/>
              </a:spcBef>
              <a:buFontTx/>
              <a:buChar char="•"/>
              <a:defRPr/>
            </a:pPr>
            <a:r>
              <a:rPr lang="en-US" sz="2400" b="1" dirty="0">
                <a:latin typeface="Calibri" pitchFamily="34" charset="0"/>
              </a:rPr>
              <a:t>Career goal statement</a:t>
            </a:r>
          </a:p>
          <a:p>
            <a:pPr marL="280988" indent="-280988">
              <a:lnSpc>
                <a:spcPct val="90000"/>
              </a:lnSpc>
              <a:spcBef>
                <a:spcPct val="20000"/>
              </a:spcBef>
              <a:buFontTx/>
              <a:buChar char="•"/>
              <a:defRPr/>
            </a:pPr>
            <a:r>
              <a:rPr lang="en-US" sz="2400" b="1" dirty="0">
                <a:latin typeface="Calibri" pitchFamily="34" charset="0"/>
              </a:rPr>
              <a:t>Observation </a:t>
            </a:r>
            <a:r>
              <a:rPr lang="en-US" sz="2400" b="1" dirty="0" smtClean="0">
                <a:latin typeface="Calibri" pitchFamily="34" charset="0"/>
              </a:rPr>
              <a:t>(</a:t>
            </a:r>
            <a:r>
              <a:rPr lang="en-US" sz="2400" b="1" dirty="0">
                <a:latin typeface="Calibri" pitchFamily="34" charset="0"/>
              </a:rPr>
              <a:t>OT &amp; PT)</a:t>
            </a:r>
          </a:p>
          <a:p>
            <a:pPr marL="280988" indent="-280988">
              <a:lnSpc>
                <a:spcPct val="90000"/>
              </a:lnSpc>
              <a:spcBef>
                <a:spcPct val="20000"/>
              </a:spcBef>
              <a:buFontTx/>
              <a:buChar char="•"/>
              <a:defRPr/>
            </a:pPr>
            <a:r>
              <a:rPr lang="en-US" sz="2400" b="1" dirty="0">
                <a:latin typeface="Calibri" pitchFamily="34" charset="0"/>
              </a:rPr>
              <a:t>List of 3 </a:t>
            </a:r>
            <a:r>
              <a:rPr lang="en-US" sz="2400" b="1" dirty="0" smtClean="0">
                <a:latin typeface="Calibri" pitchFamily="34" charset="0"/>
              </a:rPr>
              <a:t>references/letters (some programs)</a:t>
            </a:r>
            <a:endParaRPr lang="en-US" sz="2400" b="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8"/>
          <p:cNvGraphicFramePr>
            <a:graphicFrameLocks noGrp="1"/>
          </p:cNvGraphicFramePr>
          <p:nvPr>
            <p:extLst>
              <p:ext uri="{D42A27DB-BD31-4B8C-83A1-F6EECF244321}">
                <p14:modId xmlns:p14="http://schemas.microsoft.com/office/powerpoint/2010/main" val="2015686801"/>
              </p:ext>
            </p:extLst>
          </p:nvPr>
        </p:nvGraphicFramePr>
        <p:xfrm>
          <a:off x="1828800" y="1524000"/>
          <a:ext cx="6553200" cy="4267036"/>
        </p:xfrm>
        <a:graphic>
          <a:graphicData uri="http://schemas.openxmlformats.org/drawingml/2006/table">
            <a:tbl>
              <a:tblPr/>
              <a:tblGrid>
                <a:gridCol w="4419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946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Program</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Applied</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smtClean="0">
                          <a:ln>
                            <a:noFill/>
                          </a:ln>
                          <a:solidFill>
                            <a:schemeClr val="tx1"/>
                          </a:solidFill>
                          <a:effectLst/>
                          <a:latin typeface="Arial" charset="0"/>
                        </a:rPr>
                        <a:t>Admitted</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Communication Sciences &amp; Disorders – BS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33</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Speech-Language Pathology – MA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129</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21</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Audiology – </a:t>
                      </a:r>
                      <a:r>
                        <a:rPr kumimoji="0" lang="en-US" sz="1600" b="1" i="0" u="none" strike="noStrike" cap="none" normalizeH="0" baseline="0" dirty="0" err="1" smtClean="0">
                          <a:ln>
                            <a:noFill/>
                          </a:ln>
                          <a:solidFill>
                            <a:schemeClr val="tx1"/>
                          </a:solidFill>
                          <a:effectLst/>
                          <a:latin typeface="Arial" charset="0"/>
                        </a:rPr>
                        <a:t>AuD</a:t>
                      </a:r>
                      <a:r>
                        <a:rPr kumimoji="0" lang="en-US" sz="1600" b="1" i="0" u="none" strike="noStrike" cap="none" normalizeH="0" baseline="0" dirty="0" smtClean="0">
                          <a:ln>
                            <a:noFill/>
                          </a:ln>
                          <a:solidFill>
                            <a:schemeClr val="tx1"/>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33</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6</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Nuclear Medicine – BS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14</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10</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Radiation Therapy – BS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17</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10</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Radiography – BS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21</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13</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rPr>
                        <a:t>Sonography</a:t>
                      </a:r>
                      <a:r>
                        <a:rPr kumimoji="0" lang="en-US" sz="1600" b="1" i="0" u="none" strike="noStrike" cap="none" normalizeH="0" baseline="0" dirty="0" smtClean="0">
                          <a:ln>
                            <a:noFill/>
                          </a:ln>
                          <a:solidFill>
                            <a:schemeClr val="tx1"/>
                          </a:solidFill>
                          <a:effectLst/>
                          <a:latin typeface="Arial" charset="0"/>
                        </a:rPr>
                        <a:t> – BS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48</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24</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7"/>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Dietetics – MA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32</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21</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8"/>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Nutritional Sciences – MS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20</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13</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9"/>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Occupational Therapy – MOT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155</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35</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9933"/>
                    </a:solidFill>
                  </a:tcPr>
                </a:tc>
                <a:extLst>
                  <a:ext uri="{0D108BD9-81ED-4DB2-BD59-A6C34878D82A}">
                    <a16:rowId xmlns:a16="http://schemas.microsoft.com/office/drawing/2014/main" val="10010"/>
                  </a:ext>
                </a:extLst>
              </a:tr>
              <a:tr h="3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Physical Therapy – DPT </a:t>
                      </a:r>
                    </a:p>
                  </a:txBody>
                  <a:tcPr anchor="ctr" horzOverflow="overflow">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603</a:t>
                      </a:r>
                    </a:p>
                  </a:txBody>
                  <a:tcPr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63</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extLst>
                  <a:ext uri="{0D108BD9-81ED-4DB2-BD59-A6C34878D82A}">
                    <a16:rowId xmlns:a16="http://schemas.microsoft.com/office/drawing/2014/main" val="10011"/>
                  </a:ext>
                </a:extLst>
              </a:tr>
            </a:tbl>
          </a:graphicData>
        </a:graphic>
      </p:graphicFrame>
      <p:sp>
        <p:nvSpPr>
          <p:cNvPr id="5" name="Rectangle 57"/>
          <p:cNvSpPr>
            <a:spLocks noChangeArrowheads="1"/>
          </p:cNvSpPr>
          <p:nvPr/>
        </p:nvSpPr>
        <p:spPr bwMode="auto">
          <a:xfrm>
            <a:off x="1905000" y="609600"/>
            <a:ext cx="6400800" cy="609600"/>
          </a:xfrm>
          <a:prstGeom prst="rect">
            <a:avLst/>
          </a:prstGeom>
          <a:noFill/>
          <a:ln w="9525">
            <a:noFill/>
            <a:miter lim="800000"/>
            <a:headEnd/>
            <a:tailEnd/>
          </a:ln>
        </p:spPr>
        <p:txBody>
          <a:bodyPr anchor="ctr"/>
          <a:lstStyle/>
          <a:p>
            <a:pPr algn="ctr">
              <a:defRPr/>
            </a:pPr>
            <a:r>
              <a:rPr lang="en-US" sz="3000" b="1" dirty="0">
                <a:effectLst>
                  <a:outerShdw blurRad="38100" dist="38100" dir="2700000" algn="tl">
                    <a:srgbClr val="000000">
                      <a:alpha val="43137"/>
                    </a:srgbClr>
                  </a:outerShdw>
                </a:effectLst>
                <a:latin typeface="Tahoma" pitchFamily="34" charset="0"/>
              </a:rPr>
              <a:t>Applicant Pool </a:t>
            </a:r>
            <a:r>
              <a:rPr lang="en-US" sz="3000" b="1" dirty="0" smtClean="0">
                <a:effectLst>
                  <a:outerShdw blurRad="38100" dist="38100" dir="2700000" algn="tl">
                    <a:srgbClr val="000000">
                      <a:alpha val="43137"/>
                    </a:srgbClr>
                  </a:outerShdw>
                </a:effectLst>
                <a:latin typeface="Tahoma" pitchFamily="34" charset="0"/>
              </a:rPr>
              <a:t>2019</a:t>
            </a:r>
            <a:endParaRPr lang="en-US" sz="3000" b="1" dirty="0">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15200" cy="914400"/>
          </a:xfrm>
        </p:spPr>
        <p:txBody>
          <a:bodyPr/>
          <a:lstStyle/>
          <a:p>
            <a:pPr>
              <a:defRPr/>
            </a:pPr>
            <a:r>
              <a:rPr lang="en-US" b="1" dirty="0" smtClean="0">
                <a:effectLst>
                  <a:outerShdw blurRad="38100" dist="38100" dir="2700000" algn="tl">
                    <a:srgbClr val="000000">
                      <a:alpha val="43137"/>
                    </a:srgbClr>
                  </a:outerShdw>
                </a:effectLst>
                <a:latin typeface="Tahoma" pitchFamily="34" charset="0"/>
              </a:rPr>
              <a:t/>
            </a:r>
            <a:br>
              <a:rPr lang="en-US" b="1" dirty="0" smtClean="0">
                <a:effectLst>
                  <a:outerShdw blurRad="38100" dist="38100" dir="2700000" algn="tl">
                    <a:srgbClr val="000000">
                      <a:alpha val="43137"/>
                    </a:srgbClr>
                  </a:outerShdw>
                </a:effectLst>
                <a:latin typeface="Tahoma" pitchFamily="34" charset="0"/>
              </a:rPr>
            </a:br>
            <a:r>
              <a:rPr lang="en-US" sz="3600" b="1" dirty="0" smtClean="0">
                <a:effectLst>
                  <a:outerShdw blurRad="38100" dist="38100" dir="2700000" algn="tl">
                    <a:srgbClr val="000000">
                      <a:alpha val="43137"/>
                    </a:srgbClr>
                  </a:outerShdw>
                </a:effectLst>
                <a:latin typeface="Tahoma" pitchFamily="34" charset="0"/>
              </a:rPr>
              <a:t>2019 Admitted Students</a:t>
            </a:r>
            <a:br>
              <a:rPr lang="en-US" sz="3600" b="1" dirty="0" smtClean="0">
                <a:effectLst>
                  <a:outerShdw blurRad="38100" dist="38100" dir="2700000" algn="tl">
                    <a:srgbClr val="000000">
                      <a:alpha val="43137"/>
                    </a:srgbClr>
                  </a:outerShdw>
                </a:effectLst>
                <a:latin typeface="Tahoma" pitchFamily="34" charset="0"/>
              </a:rPr>
            </a:br>
            <a:endParaRPr lang="en-US" sz="3600" dirty="0"/>
          </a:p>
        </p:txBody>
      </p:sp>
      <p:pic>
        <p:nvPicPr>
          <p:cNvPr id="12291" name="Picture 2" descr="C:\Documents and Settings\stucker\Local Settings\Temporary Internet Files\Content.IE5\3JK5D0GD\MCj01896210000[1].jpg"/>
          <p:cNvPicPr>
            <a:picLocks noGrp="1" noChangeAspect="1" noChangeArrowheads="1"/>
          </p:cNvPicPr>
          <p:nvPr>
            <p:ph idx="1"/>
          </p:nvPr>
        </p:nvPicPr>
        <p:blipFill>
          <a:blip r:embed="rId3" cstate="print"/>
          <a:srcRect/>
          <a:stretch>
            <a:fillRect/>
          </a:stretch>
        </p:blipFill>
        <p:spPr>
          <a:xfrm>
            <a:off x="3429000" y="1447800"/>
            <a:ext cx="3884176" cy="3048000"/>
          </a:xfrm>
          <a:noFill/>
          <a:ln>
            <a:solidFill>
              <a:schemeClr val="tx1"/>
            </a:solidFill>
          </a:ln>
        </p:spPr>
      </p:pic>
      <p:sp>
        <p:nvSpPr>
          <p:cNvPr id="4" name="TextBox 3"/>
          <p:cNvSpPr txBox="1"/>
          <p:nvPr/>
        </p:nvSpPr>
        <p:spPr>
          <a:xfrm>
            <a:off x="2971800" y="4648200"/>
            <a:ext cx="5562600" cy="1246495"/>
          </a:xfrm>
          <a:prstGeom prst="rect">
            <a:avLst/>
          </a:prstGeom>
          <a:noFill/>
        </p:spPr>
        <p:txBody>
          <a:bodyPr wrap="square">
            <a:spAutoFit/>
          </a:bodyPr>
          <a:lstStyle/>
          <a:p>
            <a:pPr>
              <a:buFont typeface="Wingdings" pitchFamily="2" charset="2"/>
              <a:buChar char="Ø"/>
              <a:defRPr/>
            </a:pPr>
            <a:r>
              <a:rPr lang="en-US" sz="2500" b="1" dirty="0">
                <a:latin typeface="Calibri" pitchFamily="34" charset="0"/>
              </a:rPr>
              <a:t>  </a:t>
            </a:r>
            <a:r>
              <a:rPr lang="en-US" sz="2500" b="1" dirty="0" smtClean="0">
                <a:latin typeface="Calibri" pitchFamily="34" charset="0"/>
              </a:rPr>
              <a:t>80% are Oklahoma residents</a:t>
            </a:r>
            <a:endParaRPr lang="en-US" sz="2500" b="1" dirty="0">
              <a:latin typeface="Calibri" pitchFamily="34" charset="0"/>
            </a:endParaRPr>
          </a:p>
          <a:p>
            <a:pPr>
              <a:defRPr/>
            </a:pPr>
            <a:endParaRPr lang="en-US" sz="2500" b="1" dirty="0">
              <a:latin typeface="Calibri" pitchFamily="34" charset="0"/>
            </a:endParaRPr>
          </a:p>
          <a:p>
            <a:pPr>
              <a:buFont typeface="Wingdings" pitchFamily="2" charset="2"/>
              <a:buChar char="Ø"/>
              <a:defRPr/>
            </a:pPr>
            <a:r>
              <a:rPr lang="en-US" sz="2500" b="1" dirty="0">
                <a:latin typeface="Calibri" pitchFamily="34" charset="0"/>
              </a:rPr>
              <a:t>  </a:t>
            </a:r>
            <a:r>
              <a:rPr lang="en-US" sz="2500" b="1" dirty="0" smtClean="0">
                <a:latin typeface="Calibri" pitchFamily="34" charset="0"/>
              </a:rPr>
              <a:t>20% are non-Oklahoma residents</a:t>
            </a:r>
            <a:endParaRPr lang="en-US" sz="2500" b="1"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914400"/>
            <a:ext cx="7620000" cy="990600"/>
          </a:xfrm>
        </p:spPr>
        <p:txBody>
          <a:bodyPr/>
          <a:lstStyle/>
          <a:p>
            <a:pPr eaLnBrk="1" hangingPunct="1">
              <a:defRPr/>
            </a:pPr>
            <a:r>
              <a:rPr lang="en-US" sz="3400" b="1" dirty="0" smtClean="0">
                <a:solidFill>
                  <a:schemeClr val="tx1"/>
                </a:solidFill>
                <a:effectLst>
                  <a:outerShdw blurRad="38100" dist="38100" dir="2700000" algn="tl">
                    <a:srgbClr val="000000">
                      <a:alpha val="43137"/>
                    </a:srgbClr>
                  </a:outerShdw>
                </a:effectLst>
                <a:latin typeface="Tahoma" pitchFamily="34" charset="0"/>
              </a:rPr>
              <a:t>Department of Communication Sciences and Disorders</a:t>
            </a:r>
          </a:p>
        </p:txBody>
      </p:sp>
      <p:graphicFrame>
        <p:nvGraphicFramePr>
          <p:cNvPr id="27679" name="Group 31"/>
          <p:cNvGraphicFramePr>
            <a:graphicFrameLocks noGrp="1"/>
          </p:cNvGraphicFramePr>
          <p:nvPr>
            <p:extLst>
              <p:ext uri="{D42A27DB-BD31-4B8C-83A1-F6EECF244321}">
                <p14:modId xmlns:p14="http://schemas.microsoft.com/office/powerpoint/2010/main" val="2759314589"/>
              </p:ext>
            </p:extLst>
          </p:nvPr>
        </p:nvGraphicFramePr>
        <p:xfrm>
          <a:off x="1524000" y="2590800"/>
          <a:ext cx="7391400" cy="1957388"/>
        </p:xfrm>
        <a:graphic>
          <a:graphicData uri="http://schemas.openxmlformats.org/drawingml/2006/table">
            <a:tbl>
              <a:tblPr/>
              <a:tblGrid>
                <a:gridCol w="4346954">
                  <a:extLst>
                    <a:ext uri="{9D8B030D-6E8A-4147-A177-3AD203B41FA5}">
                      <a16:colId xmlns:a16="http://schemas.microsoft.com/office/drawing/2014/main" val="20000"/>
                    </a:ext>
                  </a:extLst>
                </a:gridCol>
                <a:gridCol w="1522223">
                  <a:extLst>
                    <a:ext uri="{9D8B030D-6E8A-4147-A177-3AD203B41FA5}">
                      <a16:colId xmlns:a16="http://schemas.microsoft.com/office/drawing/2014/main" val="20001"/>
                    </a:ext>
                  </a:extLst>
                </a:gridCol>
                <a:gridCol w="1522223">
                  <a:extLst>
                    <a:ext uri="{9D8B030D-6E8A-4147-A177-3AD203B41FA5}">
                      <a16:colId xmlns:a16="http://schemas.microsoft.com/office/drawing/2014/main" val="20002"/>
                    </a:ext>
                  </a:extLst>
                </a:gridCol>
              </a:tblGrid>
              <a:tr h="246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rPr>
                        <a:t>Program</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rPr>
                        <a:t>Average cum gpa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charset="0"/>
                        </a:rPr>
                        <a:t>Average GRE  </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Communication Sciences – BS (33)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Audiology – </a:t>
                      </a:r>
                      <a:r>
                        <a:rPr kumimoji="0" lang="en-US" sz="2000" b="0" i="0" u="none" strike="noStrike" cap="none" normalizeH="0" baseline="0" dirty="0" err="1" smtClean="0">
                          <a:ln>
                            <a:noFill/>
                          </a:ln>
                          <a:solidFill>
                            <a:schemeClr val="tx1"/>
                          </a:solidFill>
                          <a:effectLst/>
                          <a:latin typeface="Arial" charset="0"/>
                        </a:rPr>
                        <a:t>AuD</a:t>
                      </a:r>
                      <a:r>
                        <a:rPr kumimoji="0" lang="en-US" sz="2000" b="0" i="0" u="none" strike="noStrike" cap="none" normalizeH="0" baseline="0" dirty="0" smtClean="0">
                          <a:ln>
                            <a:noFill/>
                          </a:ln>
                          <a:solidFill>
                            <a:schemeClr val="tx1"/>
                          </a:solidFill>
                          <a:effectLst/>
                          <a:latin typeface="Arial" charset="0"/>
                        </a:rPr>
                        <a:t> (6)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3.91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303/4.0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Speech-Language Path – MA (21)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3.87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300/4.0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313" name="Rectangle 25"/>
          <p:cNvSpPr>
            <a:spLocks noChangeArrowheads="1"/>
          </p:cNvSpPr>
          <p:nvPr/>
        </p:nvSpPr>
        <p:spPr bwMode="auto">
          <a:xfrm>
            <a:off x="4495800" y="6019800"/>
            <a:ext cx="3185487" cy="523220"/>
          </a:xfrm>
          <a:prstGeom prst="rect">
            <a:avLst/>
          </a:prstGeom>
          <a:noFill/>
          <a:ln w="9525">
            <a:noFill/>
            <a:miter lim="800000"/>
            <a:headEnd/>
            <a:tailEnd/>
          </a:ln>
        </p:spPr>
        <p:txBody>
          <a:bodyPr wrap="none">
            <a:spAutoFit/>
          </a:bodyPr>
          <a:lstStyle/>
          <a:p>
            <a:pPr eaLnBrk="0" hangingPunct="0">
              <a:spcBef>
                <a:spcPct val="50000"/>
              </a:spcBef>
              <a:defRPr/>
            </a:pPr>
            <a:r>
              <a:rPr lang="en-US" sz="2800" b="1" dirty="0" smtClean="0">
                <a:effectLst>
                  <a:outerShdw blurRad="38100" dist="38100" dir="2700000" algn="tl">
                    <a:srgbClr val="000000">
                      <a:alpha val="43137"/>
                    </a:srgbClr>
                  </a:outerShdw>
                </a:effectLst>
                <a:latin typeface="Tahoma" pitchFamily="34" charset="0"/>
              </a:rPr>
              <a:t>Suzanne Kimball</a:t>
            </a:r>
            <a:endParaRPr lang="en-US" sz="2800" b="1" dirty="0">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5343598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838200"/>
            <a:ext cx="7543800" cy="1066800"/>
          </a:xfrm>
        </p:spPr>
        <p:txBody>
          <a:bodyPr/>
          <a:lstStyle/>
          <a:p>
            <a:pPr eaLnBrk="1" hangingPunct="1">
              <a:defRPr/>
            </a:pPr>
            <a:r>
              <a:rPr lang="en-US" sz="3400" b="1" dirty="0" smtClean="0">
                <a:solidFill>
                  <a:schemeClr val="tx1"/>
                </a:solidFill>
                <a:effectLst>
                  <a:outerShdw blurRad="38100" dist="38100" dir="2700000" algn="tl">
                    <a:srgbClr val="000000">
                      <a:alpha val="43137"/>
                    </a:srgbClr>
                  </a:outerShdw>
                </a:effectLst>
                <a:latin typeface="Tahoma" pitchFamily="34" charset="0"/>
              </a:rPr>
              <a:t>Department of Medical Imaging and Radiation Sciences</a:t>
            </a:r>
          </a:p>
        </p:txBody>
      </p:sp>
      <p:graphicFrame>
        <p:nvGraphicFramePr>
          <p:cNvPr id="29738" name="Group 42"/>
          <p:cNvGraphicFramePr>
            <a:graphicFrameLocks noGrp="1"/>
          </p:cNvGraphicFramePr>
          <p:nvPr>
            <p:extLst>
              <p:ext uri="{D42A27DB-BD31-4B8C-83A1-F6EECF244321}">
                <p14:modId xmlns:p14="http://schemas.microsoft.com/office/powerpoint/2010/main" val="340730940"/>
              </p:ext>
            </p:extLst>
          </p:nvPr>
        </p:nvGraphicFramePr>
        <p:xfrm>
          <a:off x="2133600" y="2590800"/>
          <a:ext cx="5943600" cy="2323148"/>
        </p:xfrm>
        <a:graphic>
          <a:graphicData uri="http://schemas.openxmlformats.org/drawingml/2006/table">
            <a:tbl>
              <a:tblPr/>
              <a:tblGrid>
                <a:gridCol w="3429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246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Program</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Average cum gpa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Average sci gpa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Nuclear Medicine – BS (10)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2.99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2.51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Radiation Therapy – BS (10)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3.42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2.95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Radiography – BS (13)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2.94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Sonography – BS (24)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3.69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3.52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347" name="Rectangle 35"/>
          <p:cNvSpPr>
            <a:spLocks noChangeArrowheads="1"/>
          </p:cNvSpPr>
          <p:nvPr/>
        </p:nvSpPr>
        <p:spPr bwMode="auto">
          <a:xfrm>
            <a:off x="3886200" y="6019800"/>
            <a:ext cx="4191000" cy="523220"/>
          </a:xfrm>
          <a:prstGeom prst="rect">
            <a:avLst/>
          </a:prstGeom>
          <a:noFill/>
          <a:ln w="9525">
            <a:noFill/>
            <a:miter lim="800000"/>
            <a:headEnd/>
            <a:tailEnd/>
          </a:ln>
        </p:spPr>
        <p:txBody>
          <a:bodyPr wrap="square">
            <a:spAutoFit/>
          </a:bodyPr>
          <a:lstStyle/>
          <a:p>
            <a:pPr algn="r" eaLnBrk="0" hangingPunct="0">
              <a:spcBef>
                <a:spcPct val="50000"/>
              </a:spcBef>
              <a:defRPr/>
            </a:pPr>
            <a:r>
              <a:rPr lang="en-US" sz="2800" b="1" dirty="0" smtClean="0">
                <a:effectLst>
                  <a:outerShdw blurRad="38100" dist="38100" dir="2700000" algn="tl">
                    <a:srgbClr val="000000">
                      <a:alpha val="43137"/>
                    </a:srgbClr>
                  </a:outerShdw>
                </a:effectLst>
                <a:latin typeface="Tahoma" pitchFamily="34" charset="0"/>
              </a:rPr>
              <a:t>Marissa </a:t>
            </a:r>
            <a:r>
              <a:rPr lang="en-US" sz="2800" b="1" dirty="0" err="1" smtClean="0">
                <a:effectLst>
                  <a:outerShdw blurRad="38100" dist="38100" dir="2700000" algn="tl">
                    <a:srgbClr val="000000">
                      <a:alpha val="43137"/>
                    </a:srgbClr>
                  </a:outerShdw>
                </a:effectLst>
                <a:latin typeface="Tahoma" pitchFamily="34" charset="0"/>
              </a:rPr>
              <a:t>Mangrum</a:t>
            </a:r>
            <a:endParaRPr lang="en-US" sz="2800" b="1" dirty="0">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6076156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838200"/>
            <a:ext cx="7086600" cy="990600"/>
          </a:xfrm>
        </p:spPr>
        <p:txBody>
          <a:bodyPr/>
          <a:lstStyle/>
          <a:p>
            <a:pPr eaLnBrk="1" hangingPunct="1">
              <a:defRPr/>
            </a:pPr>
            <a:r>
              <a:rPr lang="en-US" sz="3400" b="1" dirty="0" smtClean="0">
                <a:solidFill>
                  <a:schemeClr val="tx1"/>
                </a:solidFill>
                <a:effectLst>
                  <a:outerShdw blurRad="38100" dist="38100" dir="2700000" algn="tl">
                    <a:srgbClr val="000000">
                      <a:alpha val="43137"/>
                    </a:srgbClr>
                  </a:outerShdw>
                </a:effectLst>
                <a:latin typeface="Tahoma" pitchFamily="34" charset="0"/>
              </a:rPr>
              <a:t>Department of Nutritional Sciences</a:t>
            </a:r>
          </a:p>
        </p:txBody>
      </p:sp>
      <p:graphicFrame>
        <p:nvGraphicFramePr>
          <p:cNvPr id="31770" name="Group 26"/>
          <p:cNvGraphicFramePr>
            <a:graphicFrameLocks noGrp="1"/>
          </p:cNvGraphicFramePr>
          <p:nvPr>
            <p:extLst>
              <p:ext uri="{D42A27DB-BD31-4B8C-83A1-F6EECF244321}">
                <p14:modId xmlns:p14="http://schemas.microsoft.com/office/powerpoint/2010/main" val="625183869"/>
              </p:ext>
            </p:extLst>
          </p:nvPr>
        </p:nvGraphicFramePr>
        <p:xfrm>
          <a:off x="1905000" y="2514600"/>
          <a:ext cx="6858000" cy="1567816"/>
        </p:xfrm>
        <a:graphic>
          <a:graphicData uri="http://schemas.openxmlformats.org/drawingml/2006/table">
            <a:tbl>
              <a:tblPr/>
              <a:tblGrid>
                <a:gridCol w="3735018">
                  <a:extLst>
                    <a:ext uri="{9D8B030D-6E8A-4147-A177-3AD203B41FA5}">
                      <a16:colId xmlns:a16="http://schemas.microsoft.com/office/drawing/2014/main" val="20000"/>
                    </a:ext>
                  </a:extLst>
                </a:gridCol>
                <a:gridCol w="1819164">
                  <a:extLst>
                    <a:ext uri="{9D8B030D-6E8A-4147-A177-3AD203B41FA5}">
                      <a16:colId xmlns:a16="http://schemas.microsoft.com/office/drawing/2014/main" val="20001"/>
                    </a:ext>
                  </a:extLst>
                </a:gridCol>
                <a:gridCol w="1303818">
                  <a:extLst>
                    <a:ext uri="{9D8B030D-6E8A-4147-A177-3AD203B41FA5}">
                      <a16:colId xmlns:a16="http://schemas.microsoft.com/office/drawing/2014/main" val="20002"/>
                    </a:ext>
                  </a:extLst>
                </a:gridCol>
              </a:tblGrid>
              <a:tr h="246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Program</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Average cum gpa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Average sci gpa</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Dietetics – MA (21)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3.52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3.22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Nutritional Sciences – MS (13)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3.56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3.16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357" name="Rectangle 21"/>
          <p:cNvSpPr>
            <a:spLocks noChangeArrowheads="1"/>
          </p:cNvSpPr>
          <p:nvPr/>
        </p:nvSpPr>
        <p:spPr bwMode="auto">
          <a:xfrm>
            <a:off x="4267200" y="6019800"/>
            <a:ext cx="3733800" cy="523220"/>
          </a:xfrm>
          <a:prstGeom prst="rect">
            <a:avLst/>
          </a:prstGeom>
          <a:noFill/>
          <a:ln w="9525">
            <a:noFill/>
            <a:miter lim="800000"/>
            <a:headEnd/>
            <a:tailEnd/>
          </a:ln>
        </p:spPr>
        <p:txBody>
          <a:bodyPr wrap="square">
            <a:spAutoFit/>
          </a:bodyPr>
          <a:lstStyle/>
          <a:p>
            <a:pPr algn="r" eaLnBrk="0" hangingPunct="0">
              <a:spcBef>
                <a:spcPct val="50000"/>
              </a:spcBef>
              <a:defRPr/>
            </a:pPr>
            <a:r>
              <a:rPr lang="en-US" sz="2800" b="1" smtClean="0">
                <a:effectLst>
                  <a:outerShdw blurRad="38100" dist="38100" dir="2700000" algn="tl">
                    <a:srgbClr val="000000">
                      <a:alpha val="43137"/>
                    </a:srgbClr>
                  </a:outerShdw>
                </a:effectLst>
                <a:latin typeface="Tahoma" pitchFamily="34" charset="0"/>
              </a:rPr>
              <a:t>Leah Hoffman</a:t>
            </a:r>
            <a:endParaRPr lang="en-US" sz="2800" b="1" dirty="0">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41124671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762000"/>
            <a:ext cx="6858000" cy="990600"/>
          </a:xfrm>
        </p:spPr>
        <p:txBody>
          <a:bodyPr/>
          <a:lstStyle/>
          <a:p>
            <a:pPr eaLnBrk="1" hangingPunct="1">
              <a:defRPr/>
            </a:pPr>
            <a:r>
              <a:rPr lang="en-US" sz="3400" b="1" dirty="0" smtClean="0">
                <a:solidFill>
                  <a:schemeClr val="tx1"/>
                </a:solidFill>
                <a:effectLst>
                  <a:outerShdw blurRad="38100" dist="38100" dir="2700000" algn="tl">
                    <a:srgbClr val="000000">
                      <a:alpha val="43137"/>
                    </a:srgbClr>
                  </a:outerShdw>
                </a:effectLst>
                <a:latin typeface="Tahoma" pitchFamily="34" charset="0"/>
              </a:rPr>
              <a:t>Department of Rehabilitation Sciences</a:t>
            </a:r>
          </a:p>
        </p:txBody>
      </p:sp>
      <p:graphicFrame>
        <p:nvGraphicFramePr>
          <p:cNvPr id="33795" name="Group 3"/>
          <p:cNvGraphicFramePr>
            <a:graphicFrameLocks noGrp="1"/>
          </p:cNvGraphicFramePr>
          <p:nvPr>
            <p:extLst>
              <p:ext uri="{D42A27DB-BD31-4B8C-83A1-F6EECF244321}">
                <p14:modId xmlns:p14="http://schemas.microsoft.com/office/powerpoint/2010/main" val="4096618159"/>
              </p:ext>
            </p:extLst>
          </p:nvPr>
        </p:nvGraphicFramePr>
        <p:xfrm>
          <a:off x="1524000" y="2514600"/>
          <a:ext cx="7467600" cy="1371600"/>
        </p:xfrm>
        <a:graphic>
          <a:graphicData uri="http://schemas.openxmlformats.org/drawingml/2006/table">
            <a:tbl>
              <a:tblPr/>
              <a:tblGrid>
                <a:gridCol w="4038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46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Program</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Average cum gpa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Average sci gpa</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Average GRE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Occupational Therapy – MOT (35)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3.66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3.32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299/3.9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Physical Therapy – DPT (63)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3.79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3.54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302/4.0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385" name="Rectangle 25"/>
          <p:cNvSpPr>
            <a:spLocks noChangeArrowheads="1"/>
          </p:cNvSpPr>
          <p:nvPr/>
        </p:nvSpPr>
        <p:spPr bwMode="auto">
          <a:xfrm>
            <a:off x="4648200" y="6096000"/>
            <a:ext cx="3276600" cy="523220"/>
          </a:xfrm>
          <a:prstGeom prst="rect">
            <a:avLst/>
          </a:prstGeom>
          <a:noFill/>
          <a:ln w="9525">
            <a:noFill/>
            <a:miter lim="800000"/>
            <a:headEnd/>
            <a:tailEnd/>
          </a:ln>
        </p:spPr>
        <p:txBody>
          <a:bodyPr wrap="square">
            <a:spAutoFit/>
          </a:bodyPr>
          <a:lstStyle/>
          <a:p>
            <a:pPr algn="r" eaLnBrk="0" hangingPunct="0">
              <a:spcBef>
                <a:spcPct val="50000"/>
              </a:spcBef>
              <a:defRPr/>
            </a:pPr>
            <a:r>
              <a:rPr lang="en-US" sz="2800" b="1" dirty="0" smtClean="0">
                <a:effectLst>
                  <a:outerShdw blurRad="38100" dist="38100" dir="2700000" algn="tl">
                    <a:srgbClr val="000000">
                      <a:alpha val="43137"/>
                    </a:srgbClr>
                  </a:outerShdw>
                </a:effectLst>
                <a:latin typeface="Tahoma" pitchFamily="34" charset="0"/>
              </a:rPr>
              <a:t>Vince Lepak</a:t>
            </a:r>
            <a:endParaRPr lang="en-US" sz="2800" b="1" dirty="0">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6969738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47800" y="1447800"/>
            <a:ext cx="7696200" cy="1143000"/>
          </a:xfrm>
        </p:spPr>
        <p:txBody>
          <a:bodyPr/>
          <a:lstStyle/>
          <a:p>
            <a:pPr eaLnBrk="1" hangingPunct="1">
              <a:defRPr/>
            </a:pPr>
            <a:r>
              <a:rPr lang="en-US" sz="5000" b="1" dirty="0" smtClean="0">
                <a:solidFill>
                  <a:schemeClr val="tx1"/>
                </a:solidFill>
                <a:effectLst>
                  <a:outerShdw blurRad="38100" dist="38100" dir="2700000" algn="tl">
                    <a:srgbClr val="000000">
                      <a:alpha val="43137"/>
                    </a:srgbClr>
                  </a:outerShdw>
                </a:effectLst>
                <a:latin typeface="Tahoma" pitchFamily="34" charset="0"/>
              </a:rPr>
              <a:t>Questions/Discussion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934315"/>
            <a:ext cx="7467600" cy="1908215"/>
          </a:xfrm>
          <a:prstGeom prst="rect">
            <a:avLst/>
          </a:prstGeom>
          <a:noFill/>
        </p:spPr>
        <p:txBody>
          <a:bodyPr wrap="square" rtlCol="0">
            <a:spAutoFit/>
          </a:bodyPr>
          <a:lstStyle/>
          <a:p>
            <a:pPr algn="ctr"/>
            <a:r>
              <a:rPr lang="en-US" sz="3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Susan B. Tucker, MPH, OTR/L, FAOTA</a:t>
            </a:r>
          </a:p>
          <a:p>
            <a:pPr algn="ctr"/>
            <a:r>
              <a:rPr lang="en-US" sz="2200" b="1" dirty="0" smtClean="0">
                <a:latin typeface="Tahoma" pitchFamily="34" charset="0"/>
                <a:ea typeface="Tahoma" pitchFamily="34" charset="0"/>
                <a:cs typeface="Tahoma" pitchFamily="34" charset="0"/>
              </a:rPr>
              <a:t>Assistant Dean for Student Affairs</a:t>
            </a:r>
          </a:p>
          <a:p>
            <a:pPr algn="ctr"/>
            <a:r>
              <a:rPr lang="en-US" sz="2200" b="1" dirty="0" smtClean="0">
                <a:latin typeface="Tahoma" pitchFamily="34" charset="0"/>
                <a:ea typeface="Tahoma" pitchFamily="34" charset="0"/>
                <a:cs typeface="Tahoma" pitchFamily="34" charset="0"/>
              </a:rPr>
              <a:t>Assistant Professor</a:t>
            </a:r>
          </a:p>
          <a:p>
            <a:pPr algn="ctr"/>
            <a:r>
              <a:rPr lang="en-US" sz="2200" b="1" dirty="0" smtClean="0">
                <a:latin typeface="Tahoma" pitchFamily="34" charset="0"/>
                <a:ea typeface="Tahoma" pitchFamily="34" charset="0"/>
                <a:cs typeface="Tahoma" pitchFamily="34" charset="0"/>
                <a:hlinkClick r:id="rId2"/>
              </a:rPr>
              <a:t>susan-tucker@ouhsc.edu</a:t>
            </a:r>
            <a:endParaRPr lang="en-US" sz="2200" b="1" dirty="0">
              <a:latin typeface="Tahoma" pitchFamily="34" charset="0"/>
              <a:ea typeface="Tahoma" pitchFamily="34" charset="0"/>
              <a:cs typeface="Tahoma" pitchFamily="34" charset="0"/>
            </a:endParaRPr>
          </a:p>
          <a:p>
            <a:pPr algn="ctr"/>
            <a:r>
              <a:rPr lang="en-US" sz="2200" b="1" dirty="0" smtClean="0">
                <a:latin typeface="Tahoma" pitchFamily="34" charset="0"/>
                <a:ea typeface="Tahoma" pitchFamily="34" charset="0"/>
                <a:cs typeface="Tahoma" pitchFamily="34" charset="0"/>
              </a:rPr>
              <a:t> 405.271.6588</a:t>
            </a:r>
            <a:endParaRPr lang="en-US" sz="2200" b="1" dirty="0">
              <a:latin typeface="Tahoma" pitchFamily="34" charset="0"/>
              <a:ea typeface="Tahoma" pitchFamily="34" charset="0"/>
              <a:cs typeface="Tahoma" pitchFamily="34" charset="0"/>
            </a:endParaRPr>
          </a:p>
        </p:txBody>
      </p:sp>
      <p:sp>
        <p:nvSpPr>
          <p:cNvPr id="4" name="TextBox 3"/>
          <p:cNvSpPr txBox="1"/>
          <p:nvPr/>
        </p:nvSpPr>
        <p:spPr>
          <a:xfrm>
            <a:off x="1638300" y="4800600"/>
            <a:ext cx="7467600" cy="1569660"/>
          </a:xfrm>
          <a:prstGeom prst="rect">
            <a:avLst/>
          </a:prstGeom>
          <a:noFill/>
        </p:spPr>
        <p:txBody>
          <a:bodyPr wrap="square" rtlCol="0">
            <a:spAutoFit/>
          </a:bodyPr>
          <a:lstStyle/>
          <a:p>
            <a:pPr algn="ctr"/>
            <a:r>
              <a:rPr lang="en-US" sz="3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Kyle Miller Shawnee, BA</a:t>
            </a:r>
          </a:p>
          <a:p>
            <a:pPr algn="ctr"/>
            <a:r>
              <a:rPr lang="en-US" sz="2200" b="1" dirty="0" smtClean="0">
                <a:latin typeface="Tahoma" pitchFamily="34" charset="0"/>
                <a:ea typeface="Tahoma" pitchFamily="34" charset="0"/>
                <a:cs typeface="Tahoma" pitchFamily="34" charset="0"/>
              </a:rPr>
              <a:t>Recruiting Specialist (Tulsa)</a:t>
            </a:r>
          </a:p>
          <a:p>
            <a:pPr algn="ctr"/>
            <a:r>
              <a:rPr lang="en-US" sz="2200" b="1" dirty="0">
                <a:latin typeface="Tahoma" pitchFamily="34" charset="0"/>
                <a:ea typeface="Tahoma" pitchFamily="34" charset="0"/>
                <a:cs typeface="Tahoma" pitchFamily="34" charset="0"/>
                <a:hlinkClick r:id="rId3"/>
              </a:rPr>
              <a:t>k</a:t>
            </a:r>
            <a:r>
              <a:rPr lang="en-US" sz="2200" b="1" dirty="0" smtClean="0">
                <a:latin typeface="Tahoma" pitchFamily="34" charset="0"/>
                <a:ea typeface="Tahoma" pitchFamily="34" charset="0"/>
                <a:cs typeface="Tahoma" pitchFamily="34" charset="0"/>
                <a:hlinkClick r:id="rId3"/>
              </a:rPr>
              <a:t>yle.miller@ou.edu</a:t>
            </a:r>
            <a:endParaRPr lang="en-US" sz="2200" b="1" dirty="0">
              <a:latin typeface="Tahoma" pitchFamily="34" charset="0"/>
              <a:ea typeface="Tahoma" pitchFamily="34" charset="0"/>
              <a:cs typeface="Tahoma" pitchFamily="34" charset="0"/>
            </a:endParaRPr>
          </a:p>
          <a:p>
            <a:pPr algn="ctr"/>
            <a:r>
              <a:rPr lang="en-US" sz="2200" b="1" dirty="0" smtClean="0">
                <a:latin typeface="Tahoma" pitchFamily="34" charset="0"/>
                <a:ea typeface="Tahoma" pitchFamily="34" charset="0"/>
                <a:cs typeface="Tahoma" pitchFamily="34" charset="0"/>
              </a:rPr>
              <a:t>918.660.3318</a:t>
            </a:r>
            <a:endParaRPr lang="en-US" sz="2200" b="1" dirty="0">
              <a:latin typeface="Tahoma" pitchFamily="34" charset="0"/>
              <a:ea typeface="Tahoma" pitchFamily="34" charset="0"/>
              <a:cs typeface="Tahoma" pitchFamily="34" charset="0"/>
            </a:endParaRPr>
          </a:p>
        </p:txBody>
      </p:sp>
      <p:sp>
        <p:nvSpPr>
          <p:cNvPr id="6" name="TextBox 5"/>
          <p:cNvSpPr txBox="1"/>
          <p:nvPr/>
        </p:nvSpPr>
        <p:spPr>
          <a:xfrm>
            <a:off x="1524000" y="3062135"/>
            <a:ext cx="7467600" cy="1569660"/>
          </a:xfrm>
          <a:prstGeom prst="rect">
            <a:avLst/>
          </a:prstGeom>
          <a:noFill/>
        </p:spPr>
        <p:txBody>
          <a:bodyPr wrap="square" rtlCol="0">
            <a:spAutoFit/>
          </a:bodyPr>
          <a:lstStyle/>
          <a:p>
            <a:pPr algn="ctr"/>
            <a:r>
              <a:rPr lang="en-US" sz="30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Paije Fauser, BA</a:t>
            </a:r>
          </a:p>
          <a:p>
            <a:pPr algn="ctr"/>
            <a:r>
              <a:rPr lang="en-US" sz="2200" b="1" dirty="0" smtClean="0">
                <a:latin typeface="Tahoma" pitchFamily="34" charset="0"/>
                <a:ea typeface="Tahoma" pitchFamily="34" charset="0"/>
                <a:cs typeface="Tahoma" pitchFamily="34" charset="0"/>
              </a:rPr>
              <a:t>Director for Student Services (OKC)</a:t>
            </a:r>
          </a:p>
          <a:p>
            <a:pPr algn="ctr"/>
            <a:r>
              <a:rPr lang="en-US" sz="2200" b="1" dirty="0" smtClean="0">
                <a:latin typeface="Tahoma" pitchFamily="34" charset="0"/>
                <a:ea typeface="Tahoma" pitchFamily="34" charset="0"/>
                <a:cs typeface="Tahoma" pitchFamily="34" charset="0"/>
                <a:hlinkClick r:id="rId4"/>
              </a:rPr>
              <a:t>paije-fauser@ouhsc.edu</a:t>
            </a:r>
            <a:endParaRPr lang="en-US" sz="2200" b="1" dirty="0">
              <a:latin typeface="Tahoma" pitchFamily="34" charset="0"/>
              <a:ea typeface="Tahoma" pitchFamily="34" charset="0"/>
              <a:cs typeface="Tahoma" pitchFamily="34" charset="0"/>
            </a:endParaRPr>
          </a:p>
          <a:p>
            <a:pPr algn="ctr"/>
            <a:r>
              <a:rPr lang="en-US" sz="2200" b="1" dirty="0" smtClean="0">
                <a:latin typeface="Tahoma" pitchFamily="34" charset="0"/>
                <a:ea typeface="Tahoma" pitchFamily="34" charset="0"/>
                <a:cs typeface="Tahoma" pitchFamily="34" charset="0"/>
              </a:rPr>
              <a:t>405.271.6588</a:t>
            </a:r>
            <a:endParaRPr lang="en-US" sz="2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447800" y="762000"/>
            <a:ext cx="7315200" cy="1143000"/>
          </a:xfrm>
          <a:prstGeom prst="rect">
            <a:avLst/>
          </a:prstGeom>
          <a:noFill/>
          <a:ln w="9525">
            <a:noFill/>
            <a:miter lim="800000"/>
            <a:headEnd/>
            <a:tailEnd/>
          </a:ln>
        </p:spPr>
        <p:txBody>
          <a:bodyPr anchor="ctr"/>
          <a:lstStyle/>
          <a:p>
            <a:pPr algn="ctr">
              <a:defRPr/>
            </a:pPr>
            <a:r>
              <a:rPr lang="en-US" sz="5400" b="1" dirty="0">
                <a:effectLst>
                  <a:outerShdw blurRad="38100" dist="38100" dir="2700000" algn="tl">
                    <a:srgbClr val="000000">
                      <a:alpha val="43137"/>
                    </a:srgbClr>
                  </a:outerShdw>
                </a:effectLst>
                <a:latin typeface="Tahoma" pitchFamily="34" charset="0"/>
              </a:rPr>
              <a:t>Thank you!</a:t>
            </a:r>
          </a:p>
        </p:txBody>
      </p:sp>
      <p:pic>
        <p:nvPicPr>
          <p:cNvPr id="1026" name="Picture 2" descr="C:\Users\ppyburn\AppData\Local\Microsoft\Windows\Temporary Internet Files\Content.IE5\7LPP19HL\MC900104838[1].wmf"/>
          <p:cNvPicPr>
            <a:picLocks noChangeAspect="1" noChangeArrowheads="1"/>
          </p:cNvPicPr>
          <p:nvPr/>
        </p:nvPicPr>
        <p:blipFill>
          <a:blip r:embed="rId3" cstate="print"/>
          <a:srcRect/>
          <a:stretch>
            <a:fillRect/>
          </a:stretch>
        </p:blipFill>
        <p:spPr bwMode="auto">
          <a:xfrm rot="20407779">
            <a:off x="1752600" y="2133600"/>
            <a:ext cx="1821485" cy="1139342"/>
          </a:xfrm>
          <a:prstGeom prst="rect">
            <a:avLst/>
          </a:prstGeom>
          <a:noFill/>
        </p:spPr>
      </p:pic>
      <p:pic>
        <p:nvPicPr>
          <p:cNvPr id="1027" name="Picture 3" descr="C:\Users\ppyburn\AppData\Local\Microsoft\Windows\Temporary Internet Files\Content.IE5\9JGZCY22\MC900104898[2].wmf"/>
          <p:cNvPicPr>
            <a:picLocks noChangeAspect="1" noChangeArrowheads="1"/>
          </p:cNvPicPr>
          <p:nvPr/>
        </p:nvPicPr>
        <p:blipFill>
          <a:blip r:embed="rId4" cstate="print"/>
          <a:srcRect/>
          <a:stretch>
            <a:fillRect/>
          </a:stretch>
        </p:blipFill>
        <p:spPr bwMode="auto">
          <a:xfrm rot="20627265">
            <a:off x="1981200" y="3810000"/>
            <a:ext cx="1818742" cy="512978"/>
          </a:xfrm>
          <a:prstGeom prst="rect">
            <a:avLst/>
          </a:prstGeom>
          <a:noFill/>
        </p:spPr>
      </p:pic>
      <p:pic>
        <p:nvPicPr>
          <p:cNvPr id="1028" name="Picture 4" descr="C:\Users\ppyburn\AppData\Local\Microsoft\Windows\Temporary Internet Files\Content.IE5\S3KG0CH7\MC900105218[1].wmf"/>
          <p:cNvPicPr>
            <a:picLocks noChangeAspect="1" noChangeArrowheads="1"/>
          </p:cNvPicPr>
          <p:nvPr/>
        </p:nvPicPr>
        <p:blipFill>
          <a:blip r:embed="rId5" cstate="print"/>
          <a:srcRect/>
          <a:stretch>
            <a:fillRect/>
          </a:stretch>
        </p:blipFill>
        <p:spPr bwMode="auto">
          <a:xfrm rot="704157">
            <a:off x="2133600" y="4876800"/>
            <a:ext cx="1323228" cy="1526743"/>
          </a:xfrm>
          <a:prstGeom prst="rect">
            <a:avLst/>
          </a:prstGeom>
          <a:noFill/>
        </p:spPr>
      </p:pic>
      <p:pic>
        <p:nvPicPr>
          <p:cNvPr id="1029" name="Picture 5" descr="C:\Users\ppyburn\AppData\Local\Microsoft\Windows\Temporary Internet Files\Content.IE5\30ODSRX5\MC900174647[1].wmf"/>
          <p:cNvPicPr>
            <a:picLocks noChangeAspect="1" noChangeArrowheads="1"/>
          </p:cNvPicPr>
          <p:nvPr/>
        </p:nvPicPr>
        <p:blipFill>
          <a:blip r:embed="rId6" cstate="print"/>
          <a:srcRect/>
          <a:stretch>
            <a:fillRect/>
          </a:stretch>
        </p:blipFill>
        <p:spPr bwMode="auto">
          <a:xfrm rot="20545993">
            <a:off x="6400727" y="2159398"/>
            <a:ext cx="1806854" cy="783641"/>
          </a:xfrm>
          <a:prstGeom prst="rect">
            <a:avLst/>
          </a:prstGeom>
          <a:noFill/>
        </p:spPr>
      </p:pic>
      <p:pic>
        <p:nvPicPr>
          <p:cNvPr id="1030" name="Picture 6" descr="C:\Users\ppyburn\AppData\Local\Microsoft\Windows\Temporary Internet Files\Content.IE5\7LPP19HL\MC900104858[1].wmf"/>
          <p:cNvPicPr>
            <a:picLocks noChangeAspect="1" noChangeArrowheads="1"/>
          </p:cNvPicPr>
          <p:nvPr/>
        </p:nvPicPr>
        <p:blipFill>
          <a:blip r:embed="rId7" cstate="print"/>
          <a:srcRect/>
          <a:stretch>
            <a:fillRect/>
          </a:stretch>
        </p:blipFill>
        <p:spPr bwMode="auto">
          <a:xfrm rot="1310229">
            <a:off x="6823611" y="3516695"/>
            <a:ext cx="1811426" cy="574243"/>
          </a:xfrm>
          <a:prstGeom prst="rect">
            <a:avLst/>
          </a:prstGeom>
          <a:noFill/>
        </p:spPr>
      </p:pic>
      <p:pic>
        <p:nvPicPr>
          <p:cNvPr id="1031" name="Picture 7" descr="C:\Users\ppyburn\AppData\Local\Microsoft\Windows\Temporary Internet Files\Content.IE5\9JGZCY22\MC900104618[1].wmf"/>
          <p:cNvPicPr>
            <a:picLocks noChangeAspect="1" noChangeArrowheads="1"/>
          </p:cNvPicPr>
          <p:nvPr/>
        </p:nvPicPr>
        <p:blipFill>
          <a:blip r:embed="rId8" cstate="print"/>
          <a:srcRect/>
          <a:stretch>
            <a:fillRect/>
          </a:stretch>
        </p:blipFill>
        <p:spPr bwMode="auto">
          <a:xfrm>
            <a:off x="4114800" y="2514600"/>
            <a:ext cx="1827886" cy="801929"/>
          </a:xfrm>
          <a:prstGeom prst="rect">
            <a:avLst/>
          </a:prstGeom>
          <a:noFill/>
        </p:spPr>
      </p:pic>
      <p:pic>
        <p:nvPicPr>
          <p:cNvPr id="1032" name="Picture 8" descr="C:\Users\ppyburn\AppData\Local\Microsoft\Windows\Temporary Internet Files\Content.IE5\S3KG0CH7\MC900104818[1].wmf"/>
          <p:cNvPicPr>
            <a:picLocks noChangeAspect="1" noChangeArrowheads="1"/>
          </p:cNvPicPr>
          <p:nvPr/>
        </p:nvPicPr>
        <p:blipFill>
          <a:blip r:embed="rId9" cstate="print"/>
          <a:srcRect/>
          <a:stretch>
            <a:fillRect/>
          </a:stretch>
        </p:blipFill>
        <p:spPr bwMode="auto">
          <a:xfrm rot="20238101">
            <a:off x="6136258" y="4747105"/>
            <a:ext cx="1812341" cy="572414"/>
          </a:xfrm>
          <a:prstGeom prst="rect">
            <a:avLst/>
          </a:prstGeom>
          <a:noFill/>
        </p:spPr>
      </p:pic>
      <p:pic>
        <p:nvPicPr>
          <p:cNvPr id="1034" name="Picture 10" descr="http://comunicandoilsociale.files.wordpress.com/2010/07/grazie.jpg"/>
          <p:cNvPicPr>
            <a:picLocks noChangeAspect="1" noChangeArrowheads="1"/>
          </p:cNvPicPr>
          <p:nvPr/>
        </p:nvPicPr>
        <p:blipFill>
          <a:blip r:embed="rId10" cstate="print"/>
          <a:srcRect/>
          <a:stretch>
            <a:fillRect/>
          </a:stretch>
        </p:blipFill>
        <p:spPr bwMode="auto">
          <a:xfrm rot="20275730">
            <a:off x="4583828" y="3756128"/>
            <a:ext cx="1904999" cy="840061"/>
          </a:xfrm>
          <a:prstGeom prst="rect">
            <a:avLst/>
          </a:prstGeom>
          <a:noFill/>
        </p:spPr>
      </p:pic>
      <p:pic>
        <p:nvPicPr>
          <p:cNvPr id="1035" name="Picture 11" descr="C:\Users\ppyburn\AppData\Local\Microsoft\Windows\Temporary Internet Files\Content.IE5\7LPP19HL\MC900104796[2].wmf"/>
          <p:cNvPicPr>
            <a:picLocks noChangeAspect="1" noChangeArrowheads="1"/>
          </p:cNvPicPr>
          <p:nvPr/>
        </p:nvPicPr>
        <p:blipFill>
          <a:blip r:embed="rId11" cstate="print"/>
          <a:srcRect/>
          <a:stretch>
            <a:fillRect/>
          </a:stretch>
        </p:blipFill>
        <p:spPr bwMode="auto">
          <a:xfrm rot="1181773">
            <a:off x="3960295" y="5314337"/>
            <a:ext cx="1823314" cy="756209"/>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1600200" y="685800"/>
            <a:ext cx="7086600" cy="4894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7562125" cy="484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5000" y="5638800"/>
            <a:ext cx="5867400" cy="923330"/>
          </a:xfrm>
          <a:prstGeom prst="rect">
            <a:avLst/>
          </a:prstGeom>
          <a:noFill/>
        </p:spPr>
        <p:txBody>
          <a:bodyPr wrap="square" rtlCol="0">
            <a:spAutoFit/>
          </a:bodyPr>
          <a:lstStyle/>
          <a:p>
            <a:r>
              <a:rPr lang="en-US" dirty="0" smtClean="0"/>
              <a:t>		</a:t>
            </a:r>
            <a:r>
              <a:rPr lang="en-US" sz="3600" dirty="0" smtClean="0"/>
              <a:t>alliedhealth.ouhsc.edu </a:t>
            </a:r>
            <a:endParaRPr lang="en-US" sz="3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990600"/>
          </a:xfrm>
        </p:spPr>
        <p:txBody>
          <a:bodyPr/>
          <a:lstStyle/>
          <a:p>
            <a:pPr algn="l" eaLnBrk="1" hangingPunct="1">
              <a:defRPr/>
            </a:pPr>
            <a:r>
              <a:rPr lang="en-US" b="1" dirty="0" smtClean="0">
                <a:solidFill>
                  <a:schemeClr val="tx1"/>
                </a:solidFill>
                <a:effectLst>
                  <a:outerShdw blurRad="38100" dist="38100" dir="2700000" algn="tl">
                    <a:srgbClr val="000000">
                      <a:alpha val="43137"/>
                    </a:srgbClr>
                  </a:outerShdw>
                </a:effectLst>
                <a:latin typeface="Tahoma" pitchFamily="34" charset="0"/>
              </a:rPr>
              <a:t>      Demand</a:t>
            </a:r>
          </a:p>
        </p:txBody>
      </p:sp>
      <p:sp>
        <p:nvSpPr>
          <p:cNvPr id="32771" name="Rectangle 3"/>
          <p:cNvSpPr>
            <a:spLocks noGrp="1" noChangeArrowheads="1"/>
          </p:cNvSpPr>
          <p:nvPr>
            <p:ph type="body" idx="1"/>
          </p:nvPr>
        </p:nvSpPr>
        <p:spPr>
          <a:xfrm>
            <a:off x="1295400" y="2286000"/>
            <a:ext cx="7543800" cy="4038600"/>
          </a:xfrm>
        </p:spPr>
        <p:txBody>
          <a:bodyPr/>
          <a:lstStyle/>
          <a:p>
            <a:pPr lvl="1" eaLnBrk="1" hangingPunct="1">
              <a:lnSpc>
                <a:spcPct val="80000"/>
              </a:lnSpc>
              <a:defRPr/>
            </a:pPr>
            <a:endParaRPr lang="en-US" altLang="en-US" sz="1600" b="1" dirty="0" smtClean="0">
              <a:latin typeface="Tahoma" pitchFamily="34" charset="0"/>
            </a:endParaRPr>
          </a:p>
          <a:p>
            <a:pPr lvl="1" eaLnBrk="1" hangingPunct="1">
              <a:lnSpc>
                <a:spcPct val="80000"/>
              </a:lnSpc>
              <a:defRPr/>
            </a:pPr>
            <a:r>
              <a:rPr lang="en-US" altLang="en-US" sz="2000" b="1" dirty="0">
                <a:latin typeface="Tahoma" pitchFamily="34" charset="0"/>
              </a:rPr>
              <a:t>Physical Therapists   		       	</a:t>
            </a:r>
            <a:r>
              <a:rPr lang="en-US" altLang="en-US" sz="2000" b="1" dirty="0" smtClean="0">
                <a:latin typeface="Tahoma" pitchFamily="34" charset="0"/>
              </a:rPr>
              <a:t>28% </a:t>
            </a:r>
            <a:r>
              <a:rPr lang="en-US" altLang="en-US" sz="2000" b="1" dirty="0">
                <a:latin typeface="Tahoma" pitchFamily="34" charset="0"/>
              </a:rPr>
              <a:t>change</a:t>
            </a:r>
          </a:p>
          <a:p>
            <a:pPr lvl="1" eaLnBrk="1" hangingPunct="1">
              <a:lnSpc>
                <a:spcPct val="80000"/>
              </a:lnSpc>
              <a:defRPr/>
            </a:pPr>
            <a:r>
              <a:rPr lang="en-US" altLang="en-US" sz="2000" b="1" dirty="0">
                <a:latin typeface="Tahoma" pitchFamily="34" charset="0"/>
              </a:rPr>
              <a:t>Occupational Therapists	  	24% change</a:t>
            </a:r>
          </a:p>
          <a:p>
            <a:pPr lvl="1" eaLnBrk="1" hangingPunct="1">
              <a:lnSpc>
                <a:spcPct val="80000"/>
              </a:lnSpc>
              <a:defRPr/>
            </a:pPr>
            <a:r>
              <a:rPr lang="en-US" altLang="en-US" sz="2000" b="1" dirty="0" smtClean="0">
                <a:latin typeface="Tahoma" pitchFamily="34" charset="0"/>
              </a:rPr>
              <a:t>Audiologists</a:t>
            </a:r>
            <a:r>
              <a:rPr lang="en-US" altLang="en-US" sz="2000" b="1" dirty="0">
                <a:latin typeface="Tahoma" pitchFamily="34" charset="0"/>
              </a:rPr>
              <a:t>				</a:t>
            </a:r>
            <a:r>
              <a:rPr lang="en-US" altLang="en-US" sz="2000" b="1" dirty="0" smtClean="0">
                <a:latin typeface="Tahoma" pitchFamily="34" charset="0"/>
              </a:rPr>
              <a:t>21% </a:t>
            </a:r>
            <a:r>
              <a:rPr lang="en-US" altLang="en-US" sz="2000" b="1" dirty="0">
                <a:latin typeface="Tahoma" pitchFamily="34" charset="0"/>
              </a:rPr>
              <a:t>change</a:t>
            </a:r>
          </a:p>
          <a:p>
            <a:pPr lvl="1" eaLnBrk="1" hangingPunct="1">
              <a:lnSpc>
                <a:spcPct val="80000"/>
              </a:lnSpc>
              <a:defRPr/>
            </a:pPr>
            <a:r>
              <a:rPr lang="en-US" altLang="en-US" sz="2000" b="1" dirty="0">
                <a:solidFill>
                  <a:srgbClr val="000000"/>
                </a:solidFill>
                <a:latin typeface="Tahoma" pitchFamily="34" charset="0"/>
              </a:rPr>
              <a:t>Speech-Language Pathologists	18% change</a:t>
            </a:r>
          </a:p>
          <a:p>
            <a:pPr lvl="1" eaLnBrk="1" hangingPunct="1">
              <a:lnSpc>
                <a:spcPct val="80000"/>
              </a:lnSpc>
              <a:defRPr/>
            </a:pPr>
            <a:r>
              <a:rPr lang="en-US" altLang="en-US" sz="2000" b="1" dirty="0" smtClean="0">
                <a:latin typeface="Tahoma" pitchFamily="34" charset="0"/>
              </a:rPr>
              <a:t>Sonographers				17% change</a:t>
            </a:r>
          </a:p>
          <a:p>
            <a:pPr lvl="1" eaLnBrk="1" hangingPunct="1">
              <a:lnSpc>
                <a:spcPct val="80000"/>
              </a:lnSpc>
              <a:defRPr/>
            </a:pPr>
            <a:r>
              <a:rPr lang="en-US" altLang="en-US" sz="2000" b="1" dirty="0" smtClean="0">
                <a:latin typeface="Tahoma" pitchFamily="34" charset="0"/>
              </a:rPr>
              <a:t>Dietitians</a:t>
            </a:r>
            <a:r>
              <a:rPr lang="en-US" altLang="en-US" sz="2000" b="1" dirty="0">
                <a:latin typeface="Tahoma" pitchFamily="34" charset="0"/>
              </a:rPr>
              <a:t>				</a:t>
            </a:r>
            <a:r>
              <a:rPr lang="en-US" altLang="en-US" sz="2000" b="1" dirty="0" smtClean="0">
                <a:latin typeface="Tahoma" pitchFamily="34" charset="0"/>
              </a:rPr>
              <a:t>15% </a:t>
            </a:r>
            <a:r>
              <a:rPr lang="en-US" altLang="en-US" sz="2000" b="1" dirty="0">
                <a:latin typeface="Tahoma" pitchFamily="34" charset="0"/>
              </a:rPr>
              <a:t>change </a:t>
            </a:r>
          </a:p>
          <a:p>
            <a:pPr lvl="1" eaLnBrk="1" hangingPunct="1">
              <a:lnSpc>
                <a:spcPct val="80000"/>
              </a:lnSpc>
              <a:defRPr/>
            </a:pPr>
            <a:r>
              <a:rPr lang="en-US" altLang="en-US" sz="2000" b="1" dirty="0" smtClean="0">
                <a:latin typeface="Tahoma" pitchFamily="34" charset="0"/>
              </a:rPr>
              <a:t>Radiation Therapists			13% change</a:t>
            </a:r>
          </a:p>
          <a:p>
            <a:pPr lvl="1" eaLnBrk="1" hangingPunct="1">
              <a:lnSpc>
                <a:spcPct val="80000"/>
              </a:lnSpc>
              <a:defRPr/>
            </a:pPr>
            <a:r>
              <a:rPr lang="en-US" altLang="en-US" sz="2000" b="1" dirty="0" smtClean="0">
                <a:latin typeface="Tahoma" pitchFamily="34" charset="0"/>
              </a:rPr>
              <a:t>Radiographers				13% change</a:t>
            </a:r>
          </a:p>
          <a:p>
            <a:pPr lvl="1" eaLnBrk="1" hangingPunct="1">
              <a:lnSpc>
                <a:spcPct val="80000"/>
              </a:lnSpc>
              <a:defRPr/>
            </a:pPr>
            <a:r>
              <a:rPr lang="en-US" altLang="en-US" sz="2000" b="1" dirty="0" smtClean="0">
                <a:latin typeface="Tahoma" pitchFamily="34" charset="0"/>
              </a:rPr>
              <a:t>Nuclear Medicine Technologists	10% change</a:t>
            </a:r>
          </a:p>
          <a:p>
            <a:pPr marL="457200" lvl="1" indent="0" eaLnBrk="1" hangingPunct="1">
              <a:lnSpc>
                <a:spcPct val="80000"/>
              </a:lnSpc>
              <a:buFontTx/>
              <a:buNone/>
              <a:defRPr/>
            </a:pPr>
            <a:endParaRPr lang="en-US" altLang="en-US" sz="1600" b="1" dirty="0" smtClean="0">
              <a:latin typeface="Tahoma" pitchFamily="34" charset="0"/>
            </a:endParaRPr>
          </a:p>
        </p:txBody>
      </p:sp>
      <p:sp>
        <p:nvSpPr>
          <p:cNvPr id="61444" name="Rectangle 5"/>
          <p:cNvSpPr>
            <a:spLocks noChangeArrowheads="1"/>
          </p:cNvSpPr>
          <p:nvPr/>
        </p:nvSpPr>
        <p:spPr bwMode="auto">
          <a:xfrm>
            <a:off x="1752600" y="1136650"/>
            <a:ext cx="564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Tahoma" panose="020B0604030504040204" pitchFamily="34" charset="0"/>
              </a:rPr>
              <a:t>Fastest Growing Occupations - USA</a:t>
            </a:r>
          </a:p>
          <a:p>
            <a:pPr eaLnBrk="1" hangingPunct="1">
              <a:spcBef>
                <a:spcPct val="0"/>
              </a:spcBef>
              <a:buFontTx/>
              <a:buNone/>
            </a:pPr>
            <a:r>
              <a:rPr lang="en-US" altLang="en-US" sz="2400" b="1">
                <a:solidFill>
                  <a:srgbClr val="000000"/>
                </a:solidFill>
                <a:latin typeface="Tahoma" panose="020B0604030504040204" pitchFamily="34" charset="0"/>
              </a:rPr>
              <a:t>		2016 - 2026</a:t>
            </a:r>
          </a:p>
        </p:txBody>
      </p:sp>
      <p:sp>
        <p:nvSpPr>
          <p:cNvPr id="61445" name="Text Box 6"/>
          <p:cNvSpPr txBox="1">
            <a:spLocks noChangeArrowheads="1"/>
          </p:cNvSpPr>
          <p:nvPr/>
        </p:nvSpPr>
        <p:spPr bwMode="auto">
          <a:xfrm>
            <a:off x="2133600" y="586740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i="1">
                <a:solidFill>
                  <a:srgbClr val="000000"/>
                </a:solidFill>
              </a:rPr>
              <a:t>U.S. Department of Labor Statistics</a:t>
            </a:r>
          </a:p>
          <a:p>
            <a:pPr algn="ctr" eaLnBrk="1" hangingPunct="1">
              <a:spcBef>
                <a:spcPct val="0"/>
              </a:spcBef>
              <a:buFontTx/>
              <a:buNone/>
            </a:pPr>
            <a:r>
              <a:rPr lang="en-US" altLang="en-US" sz="2000" b="1" i="1">
                <a:solidFill>
                  <a:srgbClr val="000000"/>
                </a:solidFill>
                <a:hlinkClick r:id="rId3"/>
              </a:rPr>
              <a:t>www.bls.gov</a:t>
            </a:r>
            <a:r>
              <a:rPr lang="en-US" altLang="en-US" sz="2000" b="1" i="1">
                <a:solidFill>
                  <a:srgbClr val="000000"/>
                </a:solidFill>
              </a:rPr>
              <a:t> </a:t>
            </a:r>
            <a:endParaRPr lang="en-US" altLang="en-US" sz="2000" i="1">
              <a:solidFill>
                <a:srgbClr val="000000"/>
              </a:solidFill>
            </a:endParaRPr>
          </a:p>
        </p:txBody>
      </p:sp>
    </p:spTree>
    <p:extLst>
      <p:ext uri="{BB962C8B-B14F-4D97-AF65-F5344CB8AC3E}">
        <p14:creationId xmlns:p14="http://schemas.microsoft.com/office/powerpoint/2010/main" val="30435079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381000"/>
            <a:ext cx="6172200" cy="685800"/>
          </a:xfrm>
        </p:spPr>
        <p:txBody>
          <a:bodyPr/>
          <a:lstStyle/>
          <a:p>
            <a:pPr eaLnBrk="1" hangingPunct="1">
              <a:defRPr/>
            </a:pPr>
            <a:r>
              <a:rPr lang="en-US" dirty="0" smtClean="0"/>
              <a:t/>
            </a:r>
            <a:br>
              <a:rPr lang="en-US" dirty="0" smtClean="0"/>
            </a:br>
            <a:r>
              <a:rPr lang="en-US" sz="4800" b="1" dirty="0" smtClean="0">
                <a:solidFill>
                  <a:srgbClr val="ED3713"/>
                </a:solidFill>
              </a:rPr>
              <a:t/>
            </a:r>
            <a:br>
              <a:rPr lang="en-US" sz="4800" b="1" dirty="0" smtClean="0">
                <a:solidFill>
                  <a:srgbClr val="ED3713"/>
                </a:solidFill>
              </a:rPr>
            </a:br>
            <a:r>
              <a:rPr lang="en-US" sz="4800" b="1" dirty="0" smtClean="0">
                <a:solidFill>
                  <a:schemeClr val="tx1"/>
                </a:solidFill>
                <a:effectLst>
                  <a:outerShdw blurRad="38100" dist="38100" dir="2700000" algn="tl">
                    <a:srgbClr val="C0C0C0"/>
                  </a:outerShdw>
                </a:effectLst>
                <a:latin typeface="Tahoma" pitchFamily="34" charset="0"/>
                <a:ea typeface="Tahoma" pitchFamily="34" charset="0"/>
                <a:cs typeface="Tahoma" pitchFamily="34" charset="0"/>
              </a:rPr>
              <a:t>Salary</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dirty="0" smtClean="0"/>
              <a:t/>
            </a:r>
            <a:br>
              <a:rPr lang="en-US" dirty="0" smtClean="0"/>
            </a:br>
            <a:endParaRPr lang="en-US" dirty="0" smtClean="0"/>
          </a:p>
        </p:txBody>
      </p:sp>
      <p:sp>
        <p:nvSpPr>
          <p:cNvPr id="63491" name="Rectangle 3"/>
          <p:cNvSpPr>
            <a:spLocks noGrp="1" noChangeArrowheads="1"/>
          </p:cNvSpPr>
          <p:nvPr>
            <p:ph type="body" sz="half" idx="2"/>
          </p:nvPr>
        </p:nvSpPr>
        <p:spPr>
          <a:xfrm>
            <a:off x="5157788" y="1600200"/>
            <a:ext cx="3529012" cy="4525963"/>
          </a:xfrm>
        </p:spPr>
        <p:txBody>
          <a:bodyPr/>
          <a:lstStyle/>
          <a:p>
            <a:pPr eaLnBrk="1" hangingPunct="1"/>
            <a:endParaRPr lang="en-US" altLang="en-US" b="1" smtClean="0"/>
          </a:p>
          <a:p>
            <a:pPr lvl="1" eaLnBrk="1" hangingPunct="1"/>
            <a:endParaRPr lang="en-US" altLang="en-US" sz="1800" smtClean="0"/>
          </a:p>
        </p:txBody>
      </p:sp>
      <p:sp>
        <p:nvSpPr>
          <p:cNvPr id="63492" name="AutoShape 4"/>
          <p:cNvSpPr>
            <a:spLocks noChangeAspect="1" noChangeArrowheads="1"/>
          </p:cNvSpPr>
          <p:nvPr/>
        </p:nvSpPr>
        <p:spPr bwMode="auto">
          <a:xfrm>
            <a:off x="2819400" y="1905000"/>
            <a:ext cx="297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solidFill>
                <a:srgbClr val="000000"/>
              </a:solidFill>
              <a:latin typeface="Times New Roman" panose="02020603050405020304" pitchFamily="18" charset="0"/>
            </a:endParaRPr>
          </a:p>
        </p:txBody>
      </p:sp>
      <p:sp>
        <p:nvSpPr>
          <p:cNvPr id="63493" name="Rectangle 5"/>
          <p:cNvSpPr>
            <a:spLocks noGrp="1" noChangeArrowheads="1"/>
          </p:cNvSpPr>
          <p:nvPr>
            <p:ph type="body" sz="half" idx="1"/>
          </p:nvPr>
        </p:nvSpPr>
        <p:spPr>
          <a:xfrm>
            <a:off x="1676400" y="1774825"/>
            <a:ext cx="7239000" cy="4953000"/>
          </a:xfrm>
        </p:spPr>
        <p:txBody>
          <a:bodyPr/>
          <a:lstStyle/>
          <a:p>
            <a:pPr eaLnBrk="1" hangingPunct="1"/>
            <a:r>
              <a:rPr lang="en-US" altLang="en-US" sz="2400" b="1" dirty="0" smtClean="0"/>
              <a:t>Audiologist				$75,920</a:t>
            </a:r>
          </a:p>
          <a:p>
            <a:pPr eaLnBrk="1" hangingPunct="1"/>
            <a:r>
              <a:rPr lang="en-US" altLang="en-US" sz="2400" b="1" dirty="0" smtClean="0"/>
              <a:t>Dietitian					</a:t>
            </a:r>
            <a:r>
              <a:rPr lang="en-US" altLang="en-US" sz="2400" b="1" dirty="0" smtClean="0"/>
              <a:t>$60,370</a:t>
            </a:r>
            <a:endParaRPr lang="en-US" altLang="en-US" sz="2400" b="1" dirty="0" smtClean="0"/>
          </a:p>
          <a:p>
            <a:pPr eaLnBrk="1" hangingPunct="1"/>
            <a:r>
              <a:rPr lang="en-US" altLang="en-US" sz="2400" b="1" dirty="0" smtClean="0"/>
              <a:t>Nuclear Medicine Technologist	$</a:t>
            </a:r>
            <a:r>
              <a:rPr lang="en-US" altLang="en-US" sz="2400" b="1" dirty="0" smtClean="0"/>
              <a:t>76,820</a:t>
            </a:r>
            <a:endParaRPr lang="en-US" altLang="en-US" sz="2400" b="1" dirty="0" smtClean="0"/>
          </a:p>
          <a:p>
            <a:pPr eaLnBrk="1" hangingPunct="1"/>
            <a:r>
              <a:rPr lang="en-US" altLang="en-US" sz="2400" b="1" dirty="0" smtClean="0"/>
              <a:t>Occupational Therapist		$</a:t>
            </a:r>
            <a:r>
              <a:rPr lang="en-US" altLang="en-US" sz="2400" b="1" dirty="0" smtClean="0"/>
              <a:t>84,270</a:t>
            </a:r>
            <a:endParaRPr lang="en-US" altLang="en-US" sz="2400" b="1" dirty="0" smtClean="0"/>
          </a:p>
          <a:p>
            <a:pPr eaLnBrk="1" hangingPunct="1"/>
            <a:r>
              <a:rPr lang="en-US" altLang="en-US" sz="2400" b="1" dirty="0" smtClean="0"/>
              <a:t>Physical Therapist			$</a:t>
            </a:r>
            <a:r>
              <a:rPr lang="en-US" altLang="en-US" sz="2400" b="1" dirty="0" smtClean="0"/>
              <a:t>87,930</a:t>
            </a:r>
          </a:p>
          <a:p>
            <a:pPr eaLnBrk="1" hangingPunct="1"/>
            <a:r>
              <a:rPr lang="en-US" altLang="en-US" sz="2400" b="1" dirty="0" smtClean="0"/>
              <a:t>Radiation Therapist			$82,330</a:t>
            </a:r>
          </a:p>
          <a:p>
            <a:pPr eaLnBrk="1" hangingPunct="1"/>
            <a:r>
              <a:rPr lang="en-US" altLang="en-US" sz="2400" b="1" dirty="0" smtClean="0"/>
              <a:t>Radiographer</a:t>
            </a:r>
            <a:r>
              <a:rPr lang="en-US" altLang="en-US" sz="2400" b="1" dirty="0" smtClean="0"/>
              <a:t>				$</a:t>
            </a:r>
            <a:r>
              <a:rPr lang="en-US" altLang="en-US" sz="2400" b="1" dirty="0" smtClean="0"/>
              <a:t>61,240</a:t>
            </a:r>
            <a:endParaRPr lang="en-US" altLang="en-US" sz="2400" dirty="0" smtClean="0"/>
          </a:p>
          <a:p>
            <a:pPr eaLnBrk="1" hangingPunct="1"/>
            <a:r>
              <a:rPr lang="en-US" altLang="en-US" sz="2400" b="1" dirty="0" smtClean="0"/>
              <a:t>Sonographer				$</a:t>
            </a:r>
            <a:r>
              <a:rPr lang="en-US" altLang="en-US" sz="2400" b="1" dirty="0" smtClean="0"/>
              <a:t>67,080</a:t>
            </a:r>
            <a:endParaRPr lang="en-US" altLang="en-US" sz="2400" b="1" dirty="0" smtClean="0"/>
          </a:p>
          <a:p>
            <a:pPr eaLnBrk="1" hangingPunct="1"/>
            <a:r>
              <a:rPr lang="en-US" altLang="en-US" sz="2400" b="1" dirty="0" smtClean="0"/>
              <a:t>Speech-Language Pathologist	</a:t>
            </a:r>
            <a:r>
              <a:rPr lang="en-US" altLang="en-US" sz="2400" b="1" smtClean="0"/>
              <a:t>$</a:t>
            </a:r>
            <a:r>
              <a:rPr lang="en-US" altLang="en-US" sz="2400" b="1" smtClean="0"/>
              <a:t>77,510</a:t>
            </a:r>
            <a:endParaRPr lang="en-US" altLang="en-US" sz="2400" b="1" dirty="0" smtClean="0"/>
          </a:p>
        </p:txBody>
      </p:sp>
      <p:sp>
        <p:nvSpPr>
          <p:cNvPr id="63494" name="Rectangle 7"/>
          <p:cNvSpPr>
            <a:spLocks noChangeArrowheads="1"/>
          </p:cNvSpPr>
          <p:nvPr/>
        </p:nvSpPr>
        <p:spPr bwMode="auto">
          <a:xfrm>
            <a:off x="3276600" y="1143000"/>
            <a:ext cx="445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rPr>
              <a:t>USA - mean annual estimates</a:t>
            </a:r>
          </a:p>
        </p:txBody>
      </p:sp>
      <p:sp>
        <p:nvSpPr>
          <p:cNvPr id="63495" name="Text Box 6"/>
          <p:cNvSpPr txBox="1">
            <a:spLocks noChangeArrowheads="1"/>
          </p:cNvSpPr>
          <p:nvPr/>
        </p:nvSpPr>
        <p:spPr bwMode="auto">
          <a:xfrm>
            <a:off x="2209800" y="601980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i="1">
                <a:solidFill>
                  <a:srgbClr val="000000"/>
                </a:solidFill>
              </a:rPr>
              <a:t>U.S. Department of Labor Statistics</a:t>
            </a:r>
          </a:p>
          <a:p>
            <a:pPr algn="ctr" eaLnBrk="1" hangingPunct="1">
              <a:spcBef>
                <a:spcPct val="0"/>
              </a:spcBef>
              <a:buFontTx/>
              <a:buNone/>
            </a:pPr>
            <a:r>
              <a:rPr lang="en-US" altLang="en-US" sz="2000" b="1" i="1">
                <a:solidFill>
                  <a:srgbClr val="000000"/>
                </a:solidFill>
                <a:hlinkClick r:id="rId3"/>
              </a:rPr>
              <a:t>www.bls.gov</a:t>
            </a:r>
            <a:r>
              <a:rPr lang="en-US" altLang="en-US" sz="2000" b="1" i="1">
                <a:solidFill>
                  <a:srgbClr val="000000"/>
                </a:solidFill>
              </a:rPr>
              <a:t> </a:t>
            </a:r>
            <a:endParaRPr lang="en-US" altLang="en-US" sz="2000" i="1">
              <a:solidFill>
                <a:srgbClr val="000000"/>
              </a:solidFill>
            </a:endParaRPr>
          </a:p>
        </p:txBody>
      </p:sp>
    </p:spTree>
    <p:extLst>
      <p:ext uri="{BB962C8B-B14F-4D97-AF65-F5344CB8AC3E}">
        <p14:creationId xmlns:p14="http://schemas.microsoft.com/office/powerpoint/2010/main" val="4124261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1981200"/>
            <a:ext cx="7315200" cy="1143000"/>
          </a:xfrm>
        </p:spPr>
        <p:txBody>
          <a:bodyPr/>
          <a:lstStyle/>
          <a:p>
            <a:pPr eaLnBrk="1" hangingPunct="1">
              <a:defRPr/>
            </a:pPr>
            <a:r>
              <a:rPr lang="en-US" sz="6000" b="1" dirty="0" smtClean="0">
                <a:solidFill>
                  <a:schemeClr val="tx1"/>
                </a:solidFill>
                <a:effectLst>
                  <a:outerShdw blurRad="38100" dist="38100" dir="2700000" algn="tl">
                    <a:srgbClr val="000000">
                      <a:alpha val="43137"/>
                    </a:srgbClr>
                  </a:outerShdw>
                </a:effectLst>
              </a:rPr>
              <a:t>Education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47800" y="381000"/>
            <a:ext cx="7696200" cy="1143000"/>
          </a:xfrm>
        </p:spPr>
        <p:txBody>
          <a:bodyPr/>
          <a:lstStyle/>
          <a:p>
            <a:pPr eaLnBrk="1" hangingPunct="1">
              <a:defRPr/>
            </a:pPr>
            <a:r>
              <a:rPr lang="en-US" sz="3800" b="1" dirty="0" smtClean="0">
                <a:solidFill>
                  <a:schemeClr val="tx1"/>
                </a:solidFill>
                <a:effectLst>
                  <a:outerShdw blurRad="38100" dist="38100" dir="2700000" algn="tl">
                    <a:srgbClr val="000000">
                      <a:alpha val="43137"/>
                    </a:srgbClr>
                  </a:outerShdw>
                </a:effectLst>
                <a:latin typeface="Tahoma" pitchFamily="34" charset="0"/>
              </a:rPr>
              <a:t>Admission Requirements</a:t>
            </a:r>
          </a:p>
        </p:txBody>
      </p:sp>
      <p:sp>
        <p:nvSpPr>
          <p:cNvPr id="9219" name="Rectangle 4"/>
          <p:cNvSpPr>
            <a:spLocks noChangeArrowheads="1"/>
          </p:cNvSpPr>
          <p:nvPr/>
        </p:nvSpPr>
        <p:spPr bwMode="auto">
          <a:xfrm>
            <a:off x="4953000" y="1752600"/>
            <a:ext cx="3962400" cy="4191000"/>
          </a:xfrm>
          <a:prstGeom prst="rect">
            <a:avLst/>
          </a:prstGeom>
          <a:noFill/>
          <a:ln w="9525">
            <a:noFill/>
            <a:miter lim="800000"/>
            <a:headEnd/>
            <a:tailEnd/>
          </a:ln>
        </p:spPr>
        <p:txBody>
          <a:bodyPr/>
          <a:lstStyle/>
          <a:p>
            <a:pPr marL="342900" indent="-342900">
              <a:spcBef>
                <a:spcPct val="20000"/>
              </a:spcBef>
              <a:buFontTx/>
              <a:buChar char="•"/>
            </a:pPr>
            <a:r>
              <a:rPr lang="en-US" sz="2200" b="1" dirty="0">
                <a:latin typeface="Tahoma" pitchFamily="34" charset="0"/>
                <a:cs typeface="Tahoma" pitchFamily="34" charset="0"/>
              </a:rPr>
              <a:t>OT &amp; PT: 40 hours of observation  experience</a:t>
            </a:r>
          </a:p>
          <a:p>
            <a:pPr marL="342900" indent="-342900">
              <a:spcBef>
                <a:spcPct val="20000"/>
              </a:spcBef>
            </a:pPr>
            <a:endParaRPr lang="en-US" sz="2200" b="1" dirty="0">
              <a:latin typeface="Tahoma" pitchFamily="34" charset="0"/>
              <a:cs typeface="Tahoma" pitchFamily="34" charset="0"/>
            </a:endParaRPr>
          </a:p>
          <a:p>
            <a:pPr marL="342900" indent="-342900">
              <a:spcBef>
                <a:spcPct val="20000"/>
              </a:spcBef>
              <a:buFontTx/>
              <a:buChar char="•"/>
            </a:pPr>
            <a:r>
              <a:rPr lang="en-US" sz="2200" b="1" dirty="0">
                <a:latin typeface="Tahoma" pitchFamily="34" charset="0"/>
                <a:cs typeface="Tahoma" pitchFamily="34" charset="0"/>
              </a:rPr>
              <a:t>OT, PT, Audiology, </a:t>
            </a:r>
            <a:r>
              <a:rPr lang="en-US" sz="2200" b="1" dirty="0" smtClean="0">
                <a:latin typeface="Tahoma" pitchFamily="34" charset="0"/>
                <a:cs typeface="Tahoma" pitchFamily="34" charset="0"/>
              </a:rPr>
              <a:t>Speech-Language Pathology/Graduate</a:t>
            </a:r>
            <a:r>
              <a:rPr lang="en-US" sz="2200" b="1" dirty="0">
                <a:latin typeface="Tahoma" pitchFamily="34" charset="0"/>
                <a:cs typeface="Tahoma" pitchFamily="34" charset="0"/>
              </a:rPr>
              <a:t>: GRE General Test</a:t>
            </a:r>
          </a:p>
          <a:p>
            <a:pPr marL="342900" indent="-342900">
              <a:spcBef>
                <a:spcPct val="20000"/>
              </a:spcBef>
            </a:pPr>
            <a:endParaRPr lang="en-US" sz="2200" b="1" dirty="0">
              <a:latin typeface="Tahoma" pitchFamily="34" charset="0"/>
              <a:cs typeface="Tahoma" pitchFamily="34" charset="0"/>
            </a:endParaRPr>
          </a:p>
          <a:p>
            <a:pPr marL="342900" indent="-342900">
              <a:spcBef>
                <a:spcPct val="20000"/>
              </a:spcBef>
            </a:pPr>
            <a:endParaRPr lang="en-US" sz="2400" b="1" dirty="0">
              <a:latin typeface="Tahoma" pitchFamily="34" charset="0"/>
              <a:cs typeface="Tahoma" pitchFamily="34" charset="0"/>
            </a:endParaRPr>
          </a:p>
          <a:p>
            <a:pPr marL="342900" indent="-342900">
              <a:spcBef>
                <a:spcPct val="20000"/>
              </a:spcBef>
            </a:pPr>
            <a:endParaRPr lang="en-US" sz="2400" b="1" dirty="0">
              <a:latin typeface="Tahoma" pitchFamily="34" charset="0"/>
              <a:cs typeface="Tahoma" pitchFamily="34" charset="0"/>
            </a:endParaRPr>
          </a:p>
        </p:txBody>
      </p:sp>
      <p:sp>
        <p:nvSpPr>
          <p:cNvPr id="7" name="Rectangle 3"/>
          <p:cNvSpPr txBox="1">
            <a:spLocks noChangeArrowheads="1"/>
          </p:cNvSpPr>
          <p:nvPr/>
        </p:nvSpPr>
        <p:spPr bwMode="auto">
          <a:xfrm>
            <a:off x="1447800" y="1752600"/>
            <a:ext cx="3581400" cy="4191000"/>
          </a:xfrm>
          <a:prstGeom prst="rect">
            <a:avLst/>
          </a:prstGeom>
          <a:noFill/>
          <a:ln w="9525">
            <a:noFill/>
            <a:miter lim="800000"/>
            <a:headEnd/>
            <a:tailEnd/>
          </a:ln>
        </p:spPr>
        <p:txBody>
          <a:bodyPr/>
          <a:lstStyle/>
          <a:p>
            <a:pPr marL="342900" indent="-342900">
              <a:spcBef>
                <a:spcPct val="20000"/>
              </a:spcBef>
              <a:buFontTx/>
              <a:buChar char="•"/>
              <a:defRPr/>
            </a:pPr>
            <a:r>
              <a:rPr lang="en-US" sz="2200" b="1" kern="0" dirty="0">
                <a:latin typeface="Tahoma" pitchFamily="34" charset="0"/>
                <a:cs typeface="Tahoma" pitchFamily="34" charset="0"/>
              </a:rPr>
              <a:t>Prerequisites</a:t>
            </a:r>
          </a:p>
          <a:p>
            <a:pPr marL="742950" lvl="1" indent="-285750">
              <a:spcBef>
                <a:spcPct val="20000"/>
              </a:spcBef>
              <a:buFontTx/>
              <a:buChar char="–"/>
              <a:defRPr/>
            </a:pPr>
            <a:r>
              <a:rPr lang="en-US" sz="2200" b="1" kern="0" dirty="0">
                <a:latin typeface="Tahoma" pitchFamily="34" charset="0"/>
                <a:cs typeface="Tahoma" pitchFamily="34" charset="0"/>
              </a:rPr>
              <a:t>Symbolic &amp; Oral Communication</a:t>
            </a:r>
          </a:p>
          <a:p>
            <a:pPr marL="742950" lvl="1" indent="-285750">
              <a:spcBef>
                <a:spcPct val="20000"/>
              </a:spcBef>
              <a:buFontTx/>
              <a:buChar char="–"/>
              <a:defRPr/>
            </a:pPr>
            <a:r>
              <a:rPr lang="en-US" sz="2200" b="1" kern="0" dirty="0">
                <a:latin typeface="Tahoma" pitchFamily="34" charset="0"/>
                <a:cs typeface="Tahoma" pitchFamily="34" charset="0"/>
              </a:rPr>
              <a:t>Natural Sciences</a:t>
            </a:r>
          </a:p>
          <a:p>
            <a:pPr marL="742950" lvl="1" indent="-285750">
              <a:spcBef>
                <a:spcPct val="20000"/>
              </a:spcBef>
              <a:buFontTx/>
              <a:buChar char="–"/>
              <a:defRPr/>
            </a:pPr>
            <a:r>
              <a:rPr lang="en-US" sz="2200" b="1" kern="0" dirty="0">
                <a:latin typeface="Tahoma" pitchFamily="34" charset="0"/>
                <a:cs typeface="Tahoma" pitchFamily="34" charset="0"/>
              </a:rPr>
              <a:t>Social Sciences</a:t>
            </a:r>
          </a:p>
          <a:p>
            <a:pPr marL="742950" lvl="1" indent="-285750">
              <a:spcBef>
                <a:spcPct val="20000"/>
              </a:spcBef>
              <a:buFontTx/>
              <a:buChar char="–"/>
              <a:defRPr/>
            </a:pPr>
            <a:endParaRPr lang="en-US" sz="2200" b="1" kern="0" dirty="0">
              <a:latin typeface="Tahoma" pitchFamily="34" charset="0"/>
              <a:cs typeface="Tahoma" pitchFamily="34" charset="0"/>
            </a:endParaRPr>
          </a:p>
          <a:p>
            <a:pPr marL="342900" indent="-342900">
              <a:spcBef>
                <a:spcPct val="20000"/>
              </a:spcBef>
              <a:buFontTx/>
              <a:buChar char="•"/>
              <a:defRPr/>
            </a:pPr>
            <a:r>
              <a:rPr lang="en-US" sz="2200" b="1" kern="0" dirty="0">
                <a:latin typeface="Tahoma" pitchFamily="34" charset="0"/>
                <a:cs typeface="Tahoma" pitchFamily="34" charset="0"/>
              </a:rPr>
              <a:t>Minimum gpa </a:t>
            </a:r>
          </a:p>
          <a:p>
            <a:pPr marL="742950" lvl="1" indent="-285750">
              <a:spcBef>
                <a:spcPct val="20000"/>
              </a:spcBef>
              <a:defRPr/>
            </a:pPr>
            <a:r>
              <a:rPr lang="en-US" sz="2200" b="1" kern="0" dirty="0">
                <a:latin typeface="Tahoma" pitchFamily="34" charset="0"/>
                <a:cs typeface="Tahoma" pitchFamily="34" charset="0"/>
              </a:rPr>
              <a:t>2.5 or 2.75 or 3.0	</a:t>
            </a:r>
          </a:p>
          <a:p>
            <a:pPr marL="342900" indent="-342900">
              <a:spcBef>
                <a:spcPct val="20000"/>
              </a:spcBef>
              <a:defRPr/>
            </a:pPr>
            <a:endParaRPr lang="en-US" sz="2200" b="1" kern="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d_border">
  <a:themeElements>
    <a:clrScheme name="red_bor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d_bor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_bor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d_bor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d_bor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d_bor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d_bor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d_bor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d_bord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d_bor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d_bor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d_bor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d_bor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d_bor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red_border</Template>
  <TotalTime>1693</TotalTime>
  <Words>686</Words>
  <Application>Microsoft Office PowerPoint</Application>
  <PresentationFormat>On-screen Show (4:3)</PresentationFormat>
  <Paragraphs>200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Tahoma</vt:lpstr>
      <vt:lpstr>Times New Roman</vt:lpstr>
      <vt:lpstr>Wingdings</vt:lpstr>
      <vt:lpstr>red_border</vt:lpstr>
      <vt:lpstr>College of Allied Health</vt:lpstr>
      <vt:lpstr>PowerPoint Presentation</vt:lpstr>
      <vt:lpstr>PowerPoint Presentation</vt:lpstr>
      <vt:lpstr>PowerPoint Presentation</vt:lpstr>
      <vt:lpstr>PowerPoint Presentation</vt:lpstr>
      <vt:lpstr>      Demand</vt:lpstr>
      <vt:lpstr>  Salary  </vt:lpstr>
      <vt:lpstr>Education</vt:lpstr>
      <vt:lpstr>Admission Requirements</vt:lpstr>
      <vt:lpstr>PowerPoint Presentation</vt:lpstr>
      <vt:lpstr>PowerPoint Presentation</vt:lpstr>
      <vt:lpstr> 2019 Admitted Students </vt:lpstr>
      <vt:lpstr>Department of Communication Sciences and Disorders</vt:lpstr>
      <vt:lpstr>Department of Medical Imaging and Radiation Sciences</vt:lpstr>
      <vt:lpstr>Department of Nutritional Sciences</vt:lpstr>
      <vt:lpstr>Department of Rehabilitation Sciences</vt:lpstr>
      <vt:lpstr>Questions/Discussion</vt:lpstr>
    </vt:vector>
  </TitlesOfParts>
  <Company>OUHSC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pweted</dc:creator>
  <cp:lastModifiedBy>Tucker, Susan (HSC)</cp:lastModifiedBy>
  <cp:revision>198</cp:revision>
  <cp:lastPrinted>2019-08-26T19:41:33Z</cp:lastPrinted>
  <dcterms:created xsi:type="dcterms:W3CDTF">2007-08-22T15:45:54Z</dcterms:created>
  <dcterms:modified xsi:type="dcterms:W3CDTF">2019-08-26T19:41:48Z</dcterms:modified>
</cp:coreProperties>
</file>