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4" r:id="rId1"/>
    <p:sldMasterId id="2147483806" r:id="rId2"/>
    <p:sldMasterId id="2147483818" r:id="rId3"/>
  </p:sldMasterIdLst>
  <p:notesMasterIdLst>
    <p:notesMasterId r:id="rId26"/>
  </p:notesMasterIdLst>
  <p:handoutMasterIdLst>
    <p:handoutMasterId r:id="rId27"/>
  </p:handoutMasterIdLst>
  <p:sldIdLst>
    <p:sldId id="525" r:id="rId4"/>
    <p:sldId id="454" r:id="rId5"/>
    <p:sldId id="512" r:id="rId6"/>
    <p:sldId id="513" r:id="rId7"/>
    <p:sldId id="523" r:id="rId8"/>
    <p:sldId id="457" r:id="rId9"/>
    <p:sldId id="519" r:id="rId10"/>
    <p:sldId id="499" r:id="rId11"/>
    <p:sldId id="482" r:id="rId12"/>
    <p:sldId id="480" r:id="rId13"/>
    <p:sldId id="467" r:id="rId14"/>
    <p:sldId id="468" r:id="rId15"/>
    <p:sldId id="506" r:id="rId16"/>
    <p:sldId id="495" r:id="rId17"/>
    <p:sldId id="470" r:id="rId18"/>
    <p:sldId id="508" r:id="rId19"/>
    <p:sldId id="509" r:id="rId20"/>
    <p:sldId id="501" r:id="rId21"/>
    <p:sldId id="527" r:id="rId22"/>
    <p:sldId id="526" r:id="rId23"/>
    <p:sldId id="496" r:id="rId24"/>
    <p:sldId id="521" r:id="rId25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clrMru>
    <a:srgbClr val="0000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8"/>
    <p:restoredTop sz="94674"/>
  </p:normalViewPr>
  <p:slideViewPr>
    <p:cSldViewPr showGuides="1">
      <p:cViewPr varScale="1">
        <p:scale>
          <a:sx n="124" d="100"/>
          <a:sy n="124" d="100"/>
        </p:scale>
        <p:origin x="12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7B0C158-30F7-8146-BDEC-D9985AFBD4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FF8FA09-458D-C748-AD07-D4D5AA9A593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8DD89F89-3581-2B4F-9782-74E1E114AEA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BEC42FFF-3DDF-9243-8DA5-E8A7C936A8E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B1F91CA-8725-2B42-9E33-5ECF2735E2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4D4C9EFA-D625-3B4E-AA34-4644153945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0AC0FC58-D764-1F4B-B98B-ABDCD2150F4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FD5491ED-4A11-314A-86DB-4A37FB1E881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3" name="Rectangle 5">
            <a:extLst>
              <a:ext uri="{FF2B5EF4-FFF2-40B4-BE49-F238E27FC236}">
                <a16:creationId xmlns:a16="http://schemas.microsoft.com/office/drawing/2014/main" id="{7CF4499B-B494-D341-8103-CA7EA2290BD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6854" name="Rectangle 6">
            <a:extLst>
              <a:ext uri="{FF2B5EF4-FFF2-40B4-BE49-F238E27FC236}">
                <a16:creationId xmlns:a16="http://schemas.microsoft.com/office/drawing/2014/main" id="{213F0DBF-F04D-2C4E-8A26-59BB22A854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6855" name="Rectangle 7">
            <a:extLst>
              <a:ext uri="{FF2B5EF4-FFF2-40B4-BE49-F238E27FC236}">
                <a16:creationId xmlns:a16="http://schemas.microsoft.com/office/drawing/2014/main" id="{66F8596C-02E4-6440-AD64-F62A4724EF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BE1B517C-86F6-0C42-BAD8-B72786B40D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MS PGothic" panose="020B0600070205080204" pitchFamily="34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F905BED7-04BE-5F4D-8530-EE32259B7F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CD04959-C602-1046-9971-497367C42EC1}" type="slidenum">
              <a:rPr lang="en-US" altLang="en-US" sz="1200">
                <a:latin typeface="Times" pitchFamily="2" charset="0"/>
              </a:rPr>
              <a:pPr/>
              <a:t>1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32757E1-F376-A440-A5F8-5BB9C0644C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6B483FA3-E454-6849-A484-D55FAFB3D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B0345D2A-4955-5040-A426-0B9A544074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2DB9624-E407-7841-90D6-D312533E5E9B}" type="slidenum">
              <a:rPr lang="en-US" altLang="en-US" sz="1200">
                <a:latin typeface="Times" pitchFamily="2" charset="0"/>
              </a:rPr>
              <a:pPr/>
              <a:t>10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1982315-2BF0-084B-8F4C-8BABC736B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C1652EA-290A-7F4D-89EA-9AE859848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F924139-5027-6E4A-BE08-820727FF0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C5EFC74-C6DD-0E4D-A737-566911FCC461}" type="slidenum">
              <a:rPr lang="en-US" altLang="en-US" sz="1200">
                <a:latin typeface="Times" pitchFamily="2" charset="0"/>
              </a:rPr>
              <a:pPr/>
              <a:t>11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FABC6FC-F36E-B143-B10F-EFC8F109B4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811AB58-E80E-2049-882E-96298A00E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810EA22D-5CC5-F940-B683-27A6A17A0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BC9E66B-8ED2-A84D-990D-830C0340C389}" type="slidenum">
              <a:rPr lang="en-US" altLang="en-US" sz="1200">
                <a:latin typeface="Times" pitchFamily="2" charset="0"/>
              </a:rPr>
              <a:pPr/>
              <a:t>12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08A71A6-0C45-D440-8C95-558839059E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F031432-7478-2949-A5D7-324146B7F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4983F5D5-F497-764E-ACC5-44CE84AC5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691F3FC-426A-2F44-AAED-A16056EB7063}" type="slidenum">
              <a:rPr lang="en-US" altLang="en-US" sz="1200">
                <a:latin typeface="Times" pitchFamily="2" charset="0"/>
              </a:rPr>
              <a:pPr/>
              <a:t>13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7D5F4B83-5BB4-5F43-AB20-571F2BD94B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6EC7F08-472E-144A-A26F-6353C781C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D93CE05E-4A81-6748-99E6-D6CB00DEA8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D8B2E94-AB33-F446-AB78-1E20F123B28A}" type="slidenum">
              <a:rPr lang="en-US" altLang="en-US" sz="1200">
                <a:latin typeface="Times" pitchFamily="2" charset="0"/>
              </a:rPr>
              <a:pPr/>
              <a:t>14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D781A25C-13E0-AA40-9955-E3326A636A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E2C55F03-940D-C34C-BA7A-B739FA004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2BF797B-BE70-D741-8343-86D2691BD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7E8B5C4-0478-EC40-B9F7-8F76BF58E52D}" type="slidenum">
              <a:rPr lang="en-US" altLang="en-US" sz="1200">
                <a:latin typeface="Times" pitchFamily="2" charset="0"/>
              </a:rPr>
              <a:pPr/>
              <a:t>15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B799E08-FFB4-FE41-BD91-D835DE0BD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650BDF49-065B-E542-9808-B6DB3961F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3006ACAC-CCD0-0C4D-B454-9E63F3E6E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250F07A-F77D-B94B-9A19-005972AD6067}" type="slidenum">
              <a:rPr lang="en-US" altLang="en-US" sz="1200">
                <a:latin typeface="Times" pitchFamily="2" charset="0"/>
              </a:rPr>
              <a:pPr/>
              <a:t>16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3C3475C-B1A1-7346-890A-3BCA87162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DBB40F32-2077-B043-8B1A-B17E27348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16139F3-4D8A-9049-970D-683E5398C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B694645-0EB5-C649-AE58-E83F2B4969E6}" type="slidenum">
              <a:rPr lang="en-US" altLang="en-US" sz="1200">
                <a:latin typeface="Times" pitchFamily="2" charset="0"/>
              </a:rPr>
              <a:pPr/>
              <a:t>17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1F51E38-8E98-5F42-B28F-88482D9E17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9E6E46BC-09EF-204C-9C37-3CB877969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A478B271-3AA3-2C4F-805B-5A3EAFCA0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0E4BCEA-619F-264F-89D8-6A3BFB4E1C97}" type="slidenum">
              <a:rPr lang="en-US" altLang="en-US" sz="1200">
                <a:latin typeface="Times" pitchFamily="2" charset="0"/>
              </a:rPr>
              <a:pPr/>
              <a:t>18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8E984330-DA37-FF4B-96A4-A36D4780D6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7A093193-3439-A047-9586-AF95A3202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DBF67A86-4D07-9E4F-A79D-F97970C528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219DD60-5338-D84F-9D2C-E8074089DBAC}" type="slidenum">
              <a:rPr lang="en-US" altLang="en-US" sz="1200">
                <a:latin typeface="Times" pitchFamily="2" charset="0"/>
              </a:rPr>
              <a:pPr/>
              <a:t>19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9EBCE989-ACB7-454F-9D07-02DD2B9EF2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0563"/>
            <a:ext cx="4598988" cy="3449637"/>
          </a:xfrm>
          <a:solidFill>
            <a:srgbClr val="FFFFFF"/>
          </a:solidFill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96595040-4CA8-804A-8D82-65F7D3178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</a:rPr>
              <a:t>122 last year!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DDF6B908-9DE2-A047-AF87-823CD3C5F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C3E0D81-2931-684D-A903-74A705E51098}" type="slidenum">
              <a:rPr lang="en-US" altLang="en-US" sz="1200">
                <a:latin typeface="Times" pitchFamily="2" charset="0"/>
              </a:rPr>
              <a:pPr/>
              <a:t>2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F2CB059-5C52-5541-88C2-707643229B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D368FED-D9D2-054A-9EE6-C20530B68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A9092F55-00E6-9347-AF1E-7F3E2535CC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DE754CDF-FBCD-AD4E-9D72-B889B5863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0ECDC3B6-FC3A-6049-B05B-EC3DB4279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AF70E00-2C89-F64E-AD8C-8C55F7BE29C3}" type="slidenum">
              <a:rPr lang="en-US" altLang="en-US" sz="1200">
                <a:latin typeface="Times" pitchFamily="2" charset="0"/>
              </a:rPr>
              <a:pPr/>
              <a:t>20</a:t>
            </a:fld>
            <a:endParaRPr lang="en-US" altLang="en-US" sz="1200" dirty="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CCE0E81C-EF27-B04F-BF83-01DC3DEB6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B4B3584-09C0-CA42-A270-DC51D00F1CAD}" type="slidenum">
              <a:rPr lang="en-US" altLang="en-US" sz="1200">
                <a:latin typeface="Times" pitchFamily="2" charset="0"/>
              </a:rPr>
              <a:pPr/>
              <a:t>21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55124DA5-46D8-1B4D-AD77-3041DFE2C2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E7CD77AE-5D89-5443-9084-2A63FB19C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21871255-B538-4D4E-ADC6-052642CCD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563B778-560E-DD46-AC98-4763AECD6A01}" type="slidenum">
              <a:rPr lang="en-US" altLang="en-US" sz="1200">
                <a:latin typeface="Times" pitchFamily="2" charset="0"/>
              </a:rPr>
              <a:pPr/>
              <a:t>22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A210D18-067A-C543-9540-80339AABB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D6C3E5D7-C9F6-FE49-88D4-45A02E74C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13FF210-4684-8D42-AB34-A9E06363C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5634AE7-55B7-F14D-9C5A-918FEC563F1E}" type="slidenum">
              <a:rPr lang="en-US" altLang="en-US" sz="1200">
                <a:latin typeface="Times" pitchFamily="2" charset="0"/>
              </a:rPr>
              <a:pPr/>
              <a:t>3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151B8E3D-9378-2B4F-9435-CFC934CD0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FB0A2DC-FCAC-2F42-8B66-6EC9FE0E5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F4A7C1C8-8890-F940-83B9-4432601D82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A912C0F6-547F-8E4C-981C-C7C2835F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8320FCA6-5509-1543-B78B-BBA2CB764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35239C0-2F92-2149-84E0-759E93E1606C}" type="slidenum">
              <a:rPr lang="en-US" altLang="en-US" sz="1200">
                <a:latin typeface="Times" pitchFamily="2" charset="0"/>
              </a:rPr>
              <a:pPr/>
              <a:t>4</a:t>
            </a:fld>
            <a:endParaRPr lang="en-US" altLang="en-US" sz="1200" dirty="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26BF20E-C3AF-7647-A232-CC9217CA2F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B0A9031-42BE-224E-B015-643CA6B99A31}" type="slidenum">
              <a:rPr lang="en-US" altLang="en-US" sz="1200">
                <a:latin typeface="Times" pitchFamily="2" charset="0"/>
              </a:rPr>
              <a:pPr/>
              <a:t>5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32771" name="Rectangle 1026">
            <a:extLst>
              <a:ext uri="{FF2B5EF4-FFF2-40B4-BE49-F238E27FC236}">
                <a16:creationId xmlns:a16="http://schemas.microsoft.com/office/drawing/2014/main" id="{0116C006-32D5-A441-AE46-34D2151DBA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1027">
            <a:extLst>
              <a:ext uri="{FF2B5EF4-FFF2-40B4-BE49-F238E27FC236}">
                <a16:creationId xmlns:a16="http://schemas.microsoft.com/office/drawing/2014/main" id="{1669611F-ABA7-1E47-8967-C1D15DD8A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8F148F3-2597-FB4C-955A-64AC8CE946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A1E0232-55B6-BD49-9306-CD16E6EA6627}" type="slidenum">
              <a:rPr lang="en-US" altLang="en-US" sz="1200">
                <a:latin typeface="Times" pitchFamily="2" charset="0"/>
              </a:rPr>
              <a:pPr/>
              <a:t>6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779510D-C0BF-3B41-BF34-C56997BB8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FBD84BA-9BBC-5443-BB73-C56B0FCFA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8A18F6B-43F2-6E44-BBD5-5341E9C1E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9848BE8-8923-124A-B861-F27E61765EB0}" type="slidenum">
              <a:rPr lang="en-US" altLang="en-US" sz="1200">
                <a:latin typeface="Times" pitchFamily="2" charset="0"/>
              </a:rPr>
              <a:pPr/>
              <a:t>7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B6CE75A-D24A-C843-8525-D9FB45257A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B27DDC3-A683-5E48-9A93-540939030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08D85B8-C24D-0E4B-BAA2-13D3CC1AF6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813FBB3-ED90-7944-8B2E-95CB1225FA65}" type="slidenum">
              <a:rPr lang="en-US" altLang="en-US" sz="1200">
                <a:latin typeface="Times" pitchFamily="2" charset="0"/>
              </a:rPr>
              <a:pPr/>
              <a:t>8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9C2E85D-74FD-B34C-A60D-472913A67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0563"/>
            <a:ext cx="4598988" cy="3449637"/>
          </a:xfrm>
          <a:solidFill>
            <a:srgbClr val="FFFFFF"/>
          </a:solidFill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8B30730-C152-0748-B216-FDA2B8CA3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70388"/>
            <a:ext cx="5029200" cy="41386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6B2123A-F7EE-D347-AB83-78A19D1B54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B5B818D-D284-5240-B811-77560683DB5C}" type="slidenum">
              <a:rPr lang="en-US" altLang="en-US" sz="1200">
                <a:latin typeface="Times" pitchFamily="2" charset="0"/>
              </a:rPr>
              <a:pPr/>
              <a:t>9</a:t>
            </a:fld>
            <a:endParaRPr lang="en-US" altLang="en-US" sz="1200" dirty="0">
              <a:latin typeface="Times" pitchFamily="2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95FB195-5731-044A-978B-EFB1B728FB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804ED9BD-3A3B-BA4C-A774-E4832475A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55E876F-C537-6742-8D1E-910037CBD857}"/>
              </a:ext>
            </a:extLst>
          </p:cNvPr>
          <p:cNvSpPr>
            <a:spLocks/>
          </p:cNvSpPr>
          <p:nvPr/>
        </p:nvSpPr>
        <p:spPr bwMode="auto">
          <a:xfrm>
            <a:off x="-38100" y="463550"/>
            <a:ext cx="9182100" cy="6419850"/>
          </a:xfrm>
          <a:custGeom>
            <a:avLst/>
            <a:gdLst/>
            <a:ahLst/>
            <a:cxnLst>
              <a:cxn ang="0">
                <a:pos x="17280" y="12123"/>
              </a:cxn>
              <a:cxn ang="0">
                <a:pos x="0" y="12132"/>
              </a:cxn>
              <a:cxn ang="0">
                <a:pos x="2" y="4163"/>
              </a:cxn>
              <a:cxn ang="0">
                <a:pos x="262" y="3633"/>
              </a:cxn>
              <a:cxn ang="0">
                <a:pos x="567" y="3147"/>
              </a:cxn>
              <a:cxn ang="0">
                <a:pos x="912" y="2704"/>
              </a:cxn>
              <a:cxn ang="0">
                <a:pos x="1295" y="2299"/>
              </a:cxn>
              <a:cxn ang="0">
                <a:pos x="1714" y="1931"/>
              </a:cxn>
              <a:cxn ang="0">
                <a:pos x="2166" y="1602"/>
              </a:cxn>
              <a:cxn ang="0">
                <a:pos x="2649" y="1308"/>
              </a:cxn>
              <a:cxn ang="0">
                <a:pos x="3160" y="1048"/>
              </a:cxn>
              <a:cxn ang="0">
                <a:pos x="3696" y="820"/>
              </a:cxn>
              <a:cxn ang="0">
                <a:pos x="4255" y="623"/>
              </a:cxn>
              <a:cxn ang="0">
                <a:pos x="4835" y="457"/>
              </a:cxn>
              <a:cxn ang="0">
                <a:pos x="5433" y="319"/>
              </a:cxn>
              <a:cxn ang="0">
                <a:pos x="6047" y="207"/>
              </a:cxn>
              <a:cxn ang="0">
                <a:pos x="6673" y="121"/>
              </a:cxn>
              <a:cxn ang="0">
                <a:pos x="7311" y="59"/>
              </a:cxn>
              <a:cxn ang="0">
                <a:pos x="7955" y="19"/>
              </a:cxn>
              <a:cxn ang="0">
                <a:pos x="8605" y="0"/>
              </a:cxn>
              <a:cxn ang="0">
                <a:pos x="9259" y="1"/>
              </a:cxn>
              <a:cxn ang="0">
                <a:pos x="9911" y="20"/>
              </a:cxn>
              <a:cxn ang="0">
                <a:pos x="10562" y="55"/>
              </a:cxn>
              <a:cxn ang="0">
                <a:pos x="11209" y="107"/>
              </a:cxn>
              <a:cxn ang="0">
                <a:pos x="11848" y="172"/>
              </a:cxn>
              <a:cxn ang="0">
                <a:pos x="12477" y="250"/>
              </a:cxn>
              <a:cxn ang="0">
                <a:pos x="13094" y="338"/>
              </a:cxn>
              <a:cxn ang="0">
                <a:pos x="13695" y="435"/>
              </a:cxn>
              <a:cxn ang="0">
                <a:pos x="14280" y="542"/>
              </a:cxn>
              <a:cxn ang="0">
                <a:pos x="14845" y="655"/>
              </a:cxn>
              <a:cxn ang="0">
                <a:pos x="15387" y="772"/>
              </a:cxn>
              <a:cxn ang="0">
                <a:pos x="15904" y="894"/>
              </a:cxn>
              <a:cxn ang="0">
                <a:pos x="16393" y="1019"/>
              </a:cxn>
              <a:cxn ang="0">
                <a:pos x="16853" y="1144"/>
              </a:cxn>
              <a:cxn ang="0">
                <a:pos x="17280" y="1268"/>
              </a:cxn>
              <a:cxn ang="0">
                <a:pos x="17280" y="1980"/>
              </a:cxn>
              <a:cxn ang="0">
                <a:pos x="17280" y="2678"/>
              </a:cxn>
              <a:cxn ang="0">
                <a:pos x="17280" y="3364"/>
              </a:cxn>
              <a:cxn ang="0">
                <a:pos x="17280" y="4043"/>
              </a:cxn>
              <a:cxn ang="0">
                <a:pos x="17280" y="4712"/>
              </a:cxn>
              <a:cxn ang="0">
                <a:pos x="17280" y="5377"/>
              </a:cxn>
              <a:cxn ang="0">
                <a:pos x="17280" y="6038"/>
              </a:cxn>
              <a:cxn ang="0">
                <a:pos x="17280" y="6696"/>
              </a:cxn>
              <a:cxn ang="0">
                <a:pos x="17280" y="7355"/>
              </a:cxn>
              <a:cxn ang="0">
                <a:pos x="17280" y="8015"/>
              </a:cxn>
              <a:cxn ang="0">
                <a:pos x="17280" y="8680"/>
              </a:cxn>
              <a:cxn ang="0">
                <a:pos x="17280" y="9350"/>
              </a:cxn>
              <a:cxn ang="0">
                <a:pos x="17280" y="10027"/>
              </a:cxn>
              <a:cxn ang="0">
                <a:pos x="17280" y="10714"/>
              </a:cxn>
              <a:cxn ang="0">
                <a:pos x="17280" y="11413"/>
              </a:cxn>
              <a:cxn ang="0">
                <a:pos x="17280" y="12123"/>
              </a:cxn>
            </a:cxnLst>
            <a:rect l="0" t="0" r="r" b="b"/>
            <a:pathLst>
              <a:path w="17280" h="12132">
                <a:moveTo>
                  <a:pt x="17280" y="12123"/>
                </a:moveTo>
                <a:lnTo>
                  <a:pt x="0" y="12132"/>
                </a:lnTo>
                <a:lnTo>
                  <a:pt x="2" y="4163"/>
                </a:lnTo>
                <a:lnTo>
                  <a:pt x="262" y="3633"/>
                </a:lnTo>
                <a:lnTo>
                  <a:pt x="567" y="3147"/>
                </a:lnTo>
                <a:lnTo>
                  <a:pt x="912" y="2704"/>
                </a:lnTo>
                <a:lnTo>
                  <a:pt x="1295" y="2299"/>
                </a:lnTo>
                <a:lnTo>
                  <a:pt x="1714" y="1931"/>
                </a:lnTo>
                <a:lnTo>
                  <a:pt x="2166" y="1602"/>
                </a:lnTo>
                <a:lnTo>
                  <a:pt x="2649" y="1308"/>
                </a:lnTo>
                <a:lnTo>
                  <a:pt x="3160" y="1048"/>
                </a:lnTo>
                <a:lnTo>
                  <a:pt x="3696" y="820"/>
                </a:lnTo>
                <a:lnTo>
                  <a:pt x="4255" y="623"/>
                </a:lnTo>
                <a:lnTo>
                  <a:pt x="4835" y="457"/>
                </a:lnTo>
                <a:lnTo>
                  <a:pt x="5433" y="319"/>
                </a:lnTo>
                <a:lnTo>
                  <a:pt x="6047" y="207"/>
                </a:lnTo>
                <a:lnTo>
                  <a:pt x="6673" y="121"/>
                </a:lnTo>
                <a:lnTo>
                  <a:pt x="7311" y="59"/>
                </a:lnTo>
                <a:lnTo>
                  <a:pt x="7955" y="19"/>
                </a:lnTo>
                <a:lnTo>
                  <a:pt x="8605" y="0"/>
                </a:lnTo>
                <a:lnTo>
                  <a:pt x="9259" y="1"/>
                </a:lnTo>
                <a:lnTo>
                  <a:pt x="9911" y="20"/>
                </a:lnTo>
                <a:lnTo>
                  <a:pt x="10562" y="55"/>
                </a:lnTo>
                <a:lnTo>
                  <a:pt x="11209" y="107"/>
                </a:lnTo>
                <a:lnTo>
                  <a:pt x="11848" y="172"/>
                </a:lnTo>
                <a:lnTo>
                  <a:pt x="12477" y="250"/>
                </a:lnTo>
                <a:lnTo>
                  <a:pt x="13094" y="338"/>
                </a:lnTo>
                <a:lnTo>
                  <a:pt x="13695" y="435"/>
                </a:lnTo>
                <a:lnTo>
                  <a:pt x="14280" y="542"/>
                </a:lnTo>
                <a:lnTo>
                  <a:pt x="14845" y="655"/>
                </a:lnTo>
                <a:lnTo>
                  <a:pt x="15387" y="772"/>
                </a:lnTo>
                <a:lnTo>
                  <a:pt x="15904" y="894"/>
                </a:lnTo>
                <a:lnTo>
                  <a:pt x="16393" y="1019"/>
                </a:lnTo>
                <a:lnTo>
                  <a:pt x="16853" y="1144"/>
                </a:lnTo>
                <a:lnTo>
                  <a:pt x="17280" y="1268"/>
                </a:lnTo>
                <a:lnTo>
                  <a:pt x="17280" y="1980"/>
                </a:lnTo>
                <a:lnTo>
                  <a:pt x="17280" y="2678"/>
                </a:lnTo>
                <a:lnTo>
                  <a:pt x="17280" y="3364"/>
                </a:lnTo>
                <a:lnTo>
                  <a:pt x="17280" y="4043"/>
                </a:lnTo>
                <a:lnTo>
                  <a:pt x="17280" y="4712"/>
                </a:lnTo>
                <a:lnTo>
                  <a:pt x="17280" y="5377"/>
                </a:lnTo>
                <a:lnTo>
                  <a:pt x="17280" y="6038"/>
                </a:lnTo>
                <a:lnTo>
                  <a:pt x="17280" y="6696"/>
                </a:lnTo>
                <a:lnTo>
                  <a:pt x="17280" y="7355"/>
                </a:lnTo>
                <a:lnTo>
                  <a:pt x="17280" y="8015"/>
                </a:lnTo>
                <a:lnTo>
                  <a:pt x="17280" y="8680"/>
                </a:lnTo>
                <a:lnTo>
                  <a:pt x="17280" y="9350"/>
                </a:lnTo>
                <a:lnTo>
                  <a:pt x="17280" y="10027"/>
                </a:lnTo>
                <a:lnTo>
                  <a:pt x="17280" y="10714"/>
                </a:lnTo>
                <a:lnTo>
                  <a:pt x="17280" y="11413"/>
                </a:lnTo>
                <a:lnTo>
                  <a:pt x="17280" y="1212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EF70CF7-4F87-7948-80E7-1AA63A6AC670}"/>
              </a:ext>
            </a:extLst>
          </p:cNvPr>
          <p:cNvSpPr>
            <a:spLocks/>
          </p:cNvSpPr>
          <p:nvPr/>
        </p:nvSpPr>
        <p:spPr bwMode="auto">
          <a:xfrm flipV="1">
            <a:off x="-25400" y="4889500"/>
            <a:ext cx="8839200" cy="32766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80BE24-F6EB-E74E-8AA1-BE8E0F6F7122}"/>
              </a:ext>
            </a:extLst>
          </p:cNvPr>
          <p:cNvSpPr>
            <a:spLocks/>
          </p:cNvSpPr>
          <p:nvPr/>
        </p:nvSpPr>
        <p:spPr bwMode="auto">
          <a:xfrm flipV="1">
            <a:off x="-25400" y="4786313"/>
            <a:ext cx="9144000" cy="3227387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9BCBE3E-2761-744E-B431-34577AF257D7}"/>
              </a:ext>
            </a:extLst>
          </p:cNvPr>
          <p:cNvSpPr>
            <a:spLocks/>
          </p:cNvSpPr>
          <p:nvPr/>
        </p:nvSpPr>
        <p:spPr bwMode="auto">
          <a:xfrm>
            <a:off x="1588" y="268288"/>
            <a:ext cx="9142412" cy="1760537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C4CB061-3A5F-664D-A8C9-0B29AD9EB89A}"/>
              </a:ext>
            </a:extLst>
          </p:cNvPr>
          <p:cNvSpPr>
            <a:spLocks/>
          </p:cNvSpPr>
          <p:nvPr/>
        </p:nvSpPr>
        <p:spPr bwMode="auto">
          <a:xfrm>
            <a:off x="523875" y="190500"/>
            <a:ext cx="8620125" cy="16589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86B659-ADBE-1B4B-A263-BAF146583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7CFF417-DBFE-1541-888D-51AA68B5D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FC7D3A-AB29-144F-936C-3220D7D9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8E154D-7269-E44C-B537-FCBE34678D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411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5464-B685-2A4F-9C9C-C5A9B250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FC49-5DE0-604C-B580-019496A5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29D34-5729-334A-BA50-53705E5A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7EEE-47DF-DB4B-B5B1-47C9753C03B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233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0731-5A1A-C14D-89FD-F70F61721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9D68F-55BA-B245-9E42-5CECF834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4D48-9CED-494C-BCA2-EF65091B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F6B5-34E9-6848-9367-38AB61488B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2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EB0B9-B178-114D-AEA9-82B68F27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9CC33-F05B-334E-842D-B3E8ACF89C61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B1BD5-CAD6-1943-9C60-1B211302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5F40-C1F9-9B4A-8BCE-022B75B2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AF1CA-5F38-8344-BBE4-EE35A5F447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613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328C7-31B6-A042-94D8-55ABFE73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F717-8531-CB43-8FCA-9A53C16C1E13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202F1-2F96-7745-98B3-82FC28C7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DC5AD-894F-D948-80EF-9A30B4DA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77E18-62A8-D44D-A567-6152C2BFAA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92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F788-E0B4-6541-BC74-E58F7F6D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12980-8BC8-2242-BE7C-3C070DD94E11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A95EB-4B6D-BC43-BF29-06C6C351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84D49-D907-C74D-B3B1-7E5A2EB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A0C8-7DA7-6245-899D-DC5E3DCD0F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992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B7D871-7F09-F741-8829-A4851F4C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79FA5-B93B-1E4F-92F3-19410F4C60F7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B04F4-2BAB-4D4D-9338-B2CBC03A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DFC71F-BBCA-8B40-A09F-E0364C7E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965C5-4253-F740-AF66-BED35EB98F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045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CE0FBA-117D-3C49-9FB7-43ED0B00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3A9B-1FB1-6F41-B560-604C4E408B3D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D9F411-F76C-8E41-96FA-40509F32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9C1C2C-8DE7-CE41-93B5-717EA6CF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E7B66-1192-CD4D-8DC4-B0CB2D08E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3444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7306D5-6F26-DE47-BEF7-43AD18775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1CF2-814A-5741-A3E7-ABC2CEE3BB74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E3CB4D-683B-2849-B44D-F12CF184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CDAF5D-BD4C-3149-80A1-FE6C9107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AF39-3636-BC47-B0CF-6BD01365A6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4659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0A5374-F175-774A-8564-81B0DC70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A05F1-803E-3B43-AABF-0B4BE620B96F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71DAD6-5398-D34D-9315-9CB8D170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256644-A80E-6141-8762-F2264D0E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DF8BA-28F1-DE43-84BC-B88DC16CF6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674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128399-7F5D-514F-9AE3-1FB40E0B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F0862-7ECC-E04D-AD83-CC3655E4CC02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A0C21C-DA8C-6C46-9BD8-2843FC7E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06F04-E3F4-7042-9EAE-71E54958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E633-7996-D648-968D-A5E5D7A0D9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17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F8769-BB13-6E4A-8BD2-33A08CA983BC}"/>
              </a:ext>
            </a:extLst>
          </p:cNvPr>
          <p:cNvSpPr>
            <a:spLocks/>
          </p:cNvSpPr>
          <p:nvPr/>
        </p:nvSpPr>
        <p:spPr bwMode="auto">
          <a:xfrm>
            <a:off x="892175" y="169863"/>
            <a:ext cx="8251825" cy="1679575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9515E638-70A5-8D4B-B247-34DB6577AF26}"/>
              </a:ext>
            </a:extLst>
          </p:cNvPr>
          <p:cNvSpPr>
            <a:spLocks/>
          </p:cNvSpPr>
          <p:nvPr/>
        </p:nvSpPr>
        <p:spPr bwMode="auto">
          <a:xfrm>
            <a:off x="533400" y="322263"/>
            <a:ext cx="8610600" cy="1582737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956A547-83C4-6140-9257-72B585D38054}"/>
              </a:ext>
            </a:extLst>
          </p:cNvPr>
          <p:cNvSpPr/>
          <p:nvPr/>
        </p:nvSpPr>
        <p:spPr>
          <a:xfrm>
            <a:off x="-9525" y="4572000"/>
            <a:ext cx="9153525" cy="2309813"/>
          </a:xfrm>
          <a:custGeom>
            <a:avLst/>
            <a:gdLst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2885326"/>
              <a:gd name="connsiteX1" fmla="*/ 3996647 w 9154274"/>
              <a:gd name="connsiteY1" fmla="*/ 1890445 h 2885326"/>
              <a:gd name="connsiteX2" fmla="*/ 9154274 w 9154274"/>
              <a:gd name="connsiteY2" fmla="*/ 0 h 2885326"/>
              <a:gd name="connsiteX3" fmla="*/ 9154274 w 9154274"/>
              <a:gd name="connsiteY3" fmla="*/ 2476072 h 2885326"/>
              <a:gd name="connsiteX4" fmla="*/ 0 w 9154274"/>
              <a:gd name="connsiteY4" fmla="*/ 2455524 h 2885326"/>
              <a:gd name="connsiteX5" fmla="*/ 0 w 9154274"/>
              <a:gd name="connsiteY5" fmla="*/ 1202077 h 2885326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4274" h="2476072">
                <a:moveTo>
                  <a:pt x="0" y="1202077"/>
                </a:moveTo>
                <a:cubicBezTo>
                  <a:pt x="875016" y="1451225"/>
                  <a:pt x="2273156" y="1880171"/>
                  <a:pt x="3996647" y="1890445"/>
                </a:cubicBezTo>
                <a:cubicBezTo>
                  <a:pt x="7798941" y="1960652"/>
                  <a:pt x="8793822" y="505146"/>
                  <a:pt x="9154274" y="0"/>
                </a:cubicBezTo>
                <a:lnTo>
                  <a:pt x="9154274" y="2476072"/>
                </a:lnTo>
                <a:lnTo>
                  <a:pt x="0" y="2455524"/>
                </a:lnTo>
                <a:cubicBezTo>
                  <a:pt x="3425" y="2027434"/>
                  <a:pt x="6849" y="1599344"/>
                  <a:pt x="0" y="120207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D0DE812-34A3-9B46-A932-774BA9EC71D1}"/>
              </a:ext>
            </a:extLst>
          </p:cNvPr>
          <p:cNvSpPr>
            <a:spLocks/>
          </p:cNvSpPr>
          <p:nvPr/>
        </p:nvSpPr>
        <p:spPr bwMode="auto">
          <a:xfrm flipV="1">
            <a:off x="0" y="4114800"/>
            <a:ext cx="8991600" cy="38100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F18DFB96-EB7F-AA41-A8B5-56F6FBA74092}"/>
              </a:ext>
            </a:extLst>
          </p:cNvPr>
          <p:cNvSpPr>
            <a:spLocks/>
          </p:cNvSpPr>
          <p:nvPr/>
        </p:nvSpPr>
        <p:spPr bwMode="auto">
          <a:xfrm flipV="1">
            <a:off x="0" y="4572000"/>
            <a:ext cx="9144000" cy="32512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E6226E-B349-484B-85B7-672FE7AD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D50914B-EDD6-B049-808E-E1749812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BECBC4-5CF2-C243-8B86-502C7DE58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112E2C-F161-E741-9114-3D134641A6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4847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C07E7C-AD7C-BF48-8314-D4888DB5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B55A-F9C1-7D48-B444-F07672B2493B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28EE2F-D907-FA44-85F1-13ADFA752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485B66-DD69-004B-8356-3D0BBC3B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6ED5B-BCE5-9D47-92BB-0D068DD4D7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643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86BED-B4DB-834F-921C-5ECFE871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9E461-6D3C-FF45-9202-297CD615C18F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2224C-C199-B54A-BF14-017D1529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8976-BE6A-7249-BE70-DBA89954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5756-28EB-2B4A-B5CE-91E2678438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9805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801C-78C3-DF40-A7A7-06CEE9895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52646-02EC-7347-8207-9DA7D7D89591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3523D-57A1-1F4C-A11E-B383CF30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CEB34-6A30-1343-A5C9-A1B47A31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AFF2-B048-FB49-ABDC-96DDBE0F75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1532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-FullBackground.jpg">
            <a:extLst>
              <a:ext uri="{FF2B5EF4-FFF2-40B4-BE49-F238E27FC236}">
                <a16:creationId xmlns:a16="http://schemas.microsoft.com/office/drawing/2014/main" id="{65637CAA-7B06-0C49-BEA6-0462FD47D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verlay-ruleShadow.png">
            <a:extLst>
              <a:ext uri="{FF2B5EF4-FFF2-40B4-BE49-F238E27FC236}">
                <a16:creationId xmlns:a16="http://schemas.microsoft.com/office/drawing/2014/main" id="{47592738-98D2-E04B-BB03-4C97B97F8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588"/>
            <a:ext cx="914400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924CC54-FF60-1649-B2C8-ED135C8A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D4F05E-92CA-3C45-9151-60928080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9CE68A-FE41-2C44-B2AC-C3DCD12A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2A600D-E34E-664A-AD13-B0FED143A82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7398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-ruleShadow.png">
            <a:extLst>
              <a:ext uri="{FF2B5EF4-FFF2-40B4-BE49-F238E27FC236}">
                <a16:creationId xmlns:a16="http://schemas.microsoft.com/office/drawing/2014/main" id="{1B419A7D-FEB3-FC4F-8514-93388EFD9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verlay-FullBackground.jpg">
            <a:extLst>
              <a:ext uri="{FF2B5EF4-FFF2-40B4-BE49-F238E27FC236}">
                <a16:creationId xmlns:a16="http://schemas.microsoft.com/office/drawing/2014/main" id="{2D708B92-9AC7-CA45-8F40-847ED0D3F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/>
          <a:stretch>
            <a:fillRect/>
          </a:stretch>
        </p:blipFill>
        <p:spPr bwMode="auto">
          <a:xfrm>
            <a:off x="0" y="1425575"/>
            <a:ext cx="91440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F9796F1-7129-7F43-A321-93780E428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77B777D-ED09-8545-BE59-9C8ED0FA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18380FD-F9DA-6B46-92C2-F0608A64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2F6D3F-6492-484C-AC8D-7DECC1D4F1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3776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verlay-FullBackground.jpg">
            <a:extLst>
              <a:ext uri="{FF2B5EF4-FFF2-40B4-BE49-F238E27FC236}">
                <a16:creationId xmlns:a16="http://schemas.microsoft.com/office/drawing/2014/main" id="{7C1F642D-42EB-E84A-BB18-920FE1F73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verlay-ruleShadow.png">
            <a:extLst>
              <a:ext uri="{FF2B5EF4-FFF2-40B4-BE49-F238E27FC236}">
                <a16:creationId xmlns:a16="http://schemas.microsoft.com/office/drawing/2014/main" id="{AB39C57E-8703-434E-A798-DE768863B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588"/>
            <a:ext cx="914400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399C5F-6D7E-9243-9593-263489D8F0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B4502F-97BD-1C42-A9E6-E82529B2B1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EC8F1B-D335-4B41-A877-A6EAC2A72A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A46B88-4D18-7643-A777-E5321B625D0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3600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-ruleShadow.png">
            <a:extLst>
              <a:ext uri="{FF2B5EF4-FFF2-40B4-BE49-F238E27FC236}">
                <a16:creationId xmlns:a16="http://schemas.microsoft.com/office/drawing/2014/main" id="{5C084BF1-94D4-7B4E-B206-EC85BB98C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588"/>
            <a:ext cx="914400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verlay-FullBackground.jpg">
            <a:extLst>
              <a:ext uri="{FF2B5EF4-FFF2-40B4-BE49-F238E27FC236}">
                <a16:creationId xmlns:a16="http://schemas.microsoft.com/office/drawing/2014/main" id="{C912352D-0032-1C4F-A8B0-935791BB9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>
            <a:fillRect/>
          </a:stretch>
        </p:blipFill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anchor="b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EBF6027-C2F4-1741-877B-52B603C94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214FBD-27BA-8A44-91CD-326E0068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E6D4ED-C3E8-D44E-B67B-4C177C20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CA0DDF-D466-0145-8B24-83D05140D0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4034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verlay-ruleShadow.png">
            <a:extLst>
              <a:ext uri="{FF2B5EF4-FFF2-40B4-BE49-F238E27FC236}">
                <a16:creationId xmlns:a16="http://schemas.microsoft.com/office/drawing/2014/main" id="{6923CD32-B8E9-AB48-AAFE-58D479C3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verlay-FullBackground.jpg">
            <a:extLst>
              <a:ext uri="{FF2B5EF4-FFF2-40B4-BE49-F238E27FC236}">
                <a16:creationId xmlns:a16="http://schemas.microsoft.com/office/drawing/2014/main" id="{21E5698C-AF51-7A47-B24A-1F883933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/>
          <a:stretch>
            <a:fillRect/>
          </a:stretch>
        </p:blipFill>
        <p:spPr bwMode="auto">
          <a:xfrm>
            <a:off x="0" y="1425575"/>
            <a:ext cx="91440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E2C294C1-4F5A-ED47-9108-1EC65FE6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CED6821-52A4-864D-A3C9-F7B3B879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B6A2E04-ADAF-E242-8996-46D72046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213BD-6065-3F4C-AA8C-FF9F254966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1786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>
            <a:extLst>
              <a:ext uri="{FF2B5EF4-FFF2-40B4-BE49-F238E27FC236}">
                <a16:creationId xmlns:a16="http://schemas.microsoft.com/office/drawing/2014/main" id="{2BD7030B-907B-0944-BA80-5DA2CCCFE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verlay-FullBackground.jpg">
            <a:extLst>
              <a:ext uri="{FF2B5EF4-FFF2-40B4-BE49-F238E27FC236}">
                <a16:creationId xmlns:a16="http://schemas.microsoft.com/office/drawing/2014/main" id="{20A1D5AB-763E-FB42-BEA3-EB0B445B6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/>
          <a:stretch>
            <a:fillRect/>
          </a:stretch>
        </p:blipFill>
        <p:spPr bwMode="auto">
          <a:xfrm>
            <a:off x="0" y="1425575"/>
            <a:ext cx="91440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F011197C-8F1B-C64E-BCF5-A63DA3D29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E7018C6-31AF-5449-B165-6693D61E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B7A0FAEA-DBB6-864A-84F3-816C8AAD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1BB50E-9399-0A47-9D26-D93012C0D6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0275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verlay-ruleShadow.png">
            <a:extLst>
              <a:ext uri="{FF2B5EF4-FFF2-40B4-BE49-F238E27FC236}">
                <a16:creationId xmlns:a16="http://schemas.microsoft.com/office/drawing/2014/main" id="{119CF69C-5F89-CC40-B124-E73EE901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Overlay-FullBackground.jpg">
            <a:extLst>
              <a:ext uri="{FF2B5EF4-FFF2-40B4-BE49-F238E27FC236}">
                <a16:creationId xmlns:a16="http://schemas.microsoft.com/office/drawing/2014/main" id="{0D414735-4BC9-C24A-9D60-AAD0927FE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6"/>
          <a:stretch>
            <a:fillRect/>
          </a:stretch>
        </p:blipFill>
        <p:spPr bwMode="auto">
          <a:xfrm>
            <a:off x="0" y="1447800"/>
            <a:ext cx="91440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4601DCA-580F-D149-8066-FEB132CF4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F8C521F-7747-EC42-AB4B-74DE3D28D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86E93BA-9ACA-7D4D-BBB0-F30DAA600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A799E0-2A03-2E42-A43C-5886ED2A97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396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73E22-C6C7-DE42-BC6F-ABDDCD3D1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2AA02-26AF-B449-A60F-538428DB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63D2-BA53-894B-92CB-1A8BDC0D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6E000-865B-204B-88D6-CBB9809D0F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1607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verlay-FullBackground.jpg">
            <a:extLst>
              <a:ext uri="{FF2B5EF4-FFF2-40B4-BE49-F238E27FC236}">
                <a16:creationId xmlns:a16="http://schemas.microsoft.com/office/drawing/2014/main" id="{68AD9A26-BA5B-514F-A9C8-515AAD96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89D309A-DD44-264C-AEF2-E851CC3A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4ED2B3D-4C4B-4947-A9B1-E4058E50A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0522B10-C2F3-A54D-950E-77CF624E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E96970-7BDA-C447-BB04-4CB0F1C98F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8817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verlay-FullBackground.jpg">
            <a:extLst>
              <a:ext uri="{FF2B5EF4-FFF2-40B4-BE49-F238E27FC236}">
                <a16:creationId xmlns:a16="http://schemas.microsoft.com/office/drawing/2014/main" id="{4C67FA25-C77A-1E41-8B03-57F5C31F4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572000" y="4763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verlay-ruleShadow.png">
            <a:extLst>
              <a:ext uri="{FF2B5EF4-FFF2-40B4-BE49-F238E27FC236}">
                <a16:creationId xmlns:a16="http://schemas.microsoft.com/office/drawing/2014/main" id="{AD1453BE-5A36-A245-AFD8-36E4C454D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>
            <a:fillRect/>
          </a:stretch>
        </p:blipFill>
        <p:spPr bwMode="auto">
          <a:xfrm>
            <a:off x="4451350" y="0"/>
            <a:ext cx="125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anchor="b" anchorCtr="0"/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6D9BE3F-9CB3-F342-905F-2875FECD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2667000" y="6356350"/>
            <a:ext cx="1622425" cy="365125"/>
          </a:xfrm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4E09CA3-CE1A-4548-AF32-C3C99F57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41300" y="6356350"/>
            <a:ext cx="1892300" cy="365125"/>
          </a:xfrm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A7520E4-3D7F-5A4F-A95A-C049B988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2300" y="5748338"/>
            <a:ext cx="762000" cy="576262"/>
          </a:xfrm>
        </p:spPr>
        <p:txBody>
          <a:bodyPr>
            <a:noAutofit/>
          </a:bodyPr>
          <a:lstStyle>
            <a:lvl1pPr eaLnBrk="1" hangingPunct="1">
              <a:defRPr sz="3600" smtClean="0">
                <a:solidFill>
                  <a:schemeClr val="tx1"/>
                </a:solidFill>
                <a:latin typeface="Perpetua Titling MT" panose="02020502060505020804" pitchFamily="18" charset="0"/>
              </a:defRPr>
            </a:lvl1pPr>
          </a:lstStyle>
          <a:p>
            <a:pPr>
              <a:defRPr/>
            </a:pPr>
            <a:fld id="{B8A7757B-A0FC-1B4F-BC46-75CB3ED93C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411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verlay-FullBackground.jpg">
            <a:extLst>
              <a:ext uri="{FF2B5EF4-FFF2-40B4-BE49-F238E27FC236}">
                <a16:creationId xmlns:a16="http://schemas.microsoft.com/office/drawing/2014/main" id="{5F9E9C8A-00AC-A24C-B9D5-DF77DFFFC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572000" y="4763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verlay-ruleShadow.png">
            <a:extLst>
              <a:ext uri="{FF2B5EF4-FFF2-40B4-BE49-F238E27FC236}">
                <a16:creationId xmlns:a16="http://schemas.microsoft.com/office/drawing/2014/main" id="{E433BD1F-1FDE-6B43-B98F-DCFF8FAD6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>
            <a:fillRect/>
          </a:stretch>
        </p:blipFill>
        <p:spPr bwMode="auto">
          <a:xfrm>
            <a:off x="4451350" y="0"/>
            <a:ext cx="125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anchor="b" anchorCtr="0"/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F3CDF8-0AEB-D049-80BA-E27006D2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2670175" y="6356350"/>
            <a:ext cx="1627188" cy="365125"/>
          </a:xfrm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4C25224-56AD-204F-B2DA-A65C48F4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41300" y="6356350"/>
            <a:ext cx="1893888" cy="365125"/>
          </a:xfrm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5A6D118-6598-7E44-A17F-34DBCE48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2300" y="5738813"/>
            <a:ext cx="758825" cy="574675"/>
          </a:xfrm>
        </p:spPr>
        <p:txBody>
          <a:bodyPr>
            <a:noAutofit/>
          </a:bodyPr>
          <a:lstStyle>
            <a:lvl1pPr eaLnBrk="1" hangingPunct="1">
              <a:defRPr sz="3600" smtClean="0">
                <a:solidFill>
                  <a:schemeClr val="tx1"/>
                </a:solidFill>
                <a:latin typeface="Perpetua Titling MT" panose="02020502060505020804" pitchFamily="18" charset="0"/>
              </a:defRPr>
            </a:lvl1pPr>
          </a:lstStyle>
          <a:p>
            <a:pPr>
              <a:defRPr/>
            </a:pPr>
            <a:fld id="{82C53836-F4F2-0D45-9854-41135B71346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1012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verlay-FullBackground.jpg">
            <a:extLst>
              <a:ext uri="{FF2B5EF4-FFF2-40B4-BE49-F238E27FC236}">
                <a16:creationId xmlns:a16="http://schemas.microsoft.com/office/drawing/2014/main" id="{2678548A-F1C9-1E44-BD27-364332BD6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60837C9-DA26-894D-9646-9B96117E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EFB9AF2-DB53-BC45-846D-8D844C68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EB5A3EB-7409-824A-BB19-BC77B705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567ACA-7800-274B-9FA7-5BCFC138AD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127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D0C9B4-20A4-7943-88F8-FD0AB667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A6134ED-BD50-A749-8DB7-9B56F7FB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5A757D5-4C33-5C46-9EA8-8BBA470E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0504957-43E9-654C-B391-3ABDE84CB2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5864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-ruleShadow.png">
            <a:extLst>
              <a:ext uri="{FF2B5EF4-FFF2-40B4-BE49-F238E27FC236}">
                <a16:creationId xmlns:a16="http://schemas.microsoft.com/office/drawing/2014/main" id="{CB0AE0CF-903C-2A49-9F4D-8806FF65F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91440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verlay-FullBackground.jpg">
            <a:extLst>
              <a:ext uri="{FF2B5EF4-FFF2-40B4-BE49-F238E27FC236}">
                <a16:creationId xmlns:a16="http://schemas.microsoft.com/office/drawing/2014/main" id="{CEC560B2-064A-324B-A9E3-B0585308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/>
          <a:stretch>
            <a:fillRect/>
          </a:stretch>
        </p:blipFill>
        <p:spPr bwMode="auto">
          <a:xfrm>
            <a:off x="0" y="1425575"/>
            <a:ext cx="91440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13890D-832D-C445-9DD8-5EBBE51D2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130E3F-B76D-8649-948B-D7775968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285B60-036A-D149-8B63-EE69F4D1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578932-2A51-4340-9D20-9D256915AD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8299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erlay-FullBackground.jpg">
            <a:extLst>
              <a:ext uri="{FF2B5EF4-FFF2-40B4-BE49-F238E27FC236}">
                <a16:creationId xmlns:a16="http://schemas.microsoft.com/office/drawing/2014/main" id="{AB389D31-7EDA-7641-9A59-9308DF361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9"/>
          <a:stretch>
            <a:fillRect/>
          </a:stretch>
        </p:blipFill>
        <p:spPr bwMode="auto">
          <a:xfrm>
            <a:off x="0" y="4763"/>
            <a:ext cx="779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verlay-ruleShadow.png">
            <a:extLst>
              <a:ext uri="{FF2B5EF4-FFF2-40B4-BE49-F238E27FC236}">
                <a16:creationId xmlns:a16="http://schemas.microsoft.com/office/drawing/2014/main" id="{2B4AC6C4-CECF-064E-8109-852B974D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1"/>
          <a:stretch>
            <a:fillRect/>
          </a:stretch>
        </p:blipFill>
        <p:spPr bwMode="auto">
          <a:xfrm>
            <a:off x="7786688" y="0"/>
            <a:ext cx="12541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7FD60F-5ACF-BE40-8FFF-36F2C666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924800" y="6356350"/>
            <a:ext cx="1066800" cy="365125"/>
          </a:xfrm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65A366-F87F-5749-A277-059B718B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1DEA06-FB1E-DD4C-AC0B-3F9768C4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882C2-9221-7448-85E8-04ADD0CBE7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694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FA47E2-5CF3-6A49-8701-8EDE902A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0EFD88-512D-F644-AE1D-2C66A579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CF4F24-2FCE-CD42-AE6A-FEE7AA38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8C86C-4F02-0C42-8D00-090201D956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489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95D8D4-F2B6-9A47-AA2C-928AA8043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70AA5E-D3C8-E345-AA9A-9F3FB02C7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CCEC94-8A1B-FC4B-965E-62506F03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4F18-7DA2-9D4E-B426-8EB2C91CD4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103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A35112-AE8B-D24C-BFF0-235B40B9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017086-77B1-A948-93CA-F38559B4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EF1885-1493-534C-B1EA-F5F55E09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BB148-E2CF-1548-8FB8-3B7B53D152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428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DF1D200-B54B-974F-B463-6A2C38F9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DBB8B45-5EBF-EA44-BCA8-C869AF90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EB94E2-9052-C94C-8AAC-26A43A80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76D6C-4DD9-3E4C-BB40-7DE59F7E0C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512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E0A412-3F01-A345-9E64-7CD44C36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A31626-71DA-EF41-A65E-B2E44A85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1DF940-4F84-AE42-9AA9-A89C3259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8B07-8482-BF44-9E49-8F0792B72B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497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6D024A-4D25-DA42-B33D-0EB33794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0BAE06-BF76-4E4C-B29F-A81722E3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26C491-FEDE-B542-A9DC-D28601C5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F6329-E1F5-B34F-9CF8-4E9D3CB123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837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AF87E93-8BDC-4C44-B8CE-C19ABD9ABA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2FF4FE6-E595-BE48-B6C4-917B42B415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5019B-F1CD-1246-A868-2467E760C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C365B-E223-F248-A5E9-3A9D95CB4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0B8EC-4AEC-584C-82EE-C8D861A8A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253E-C1EB-A643-86D6-557A966696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862110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86211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6E84B4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6E84B4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6E84B4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6E84B4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6E84B4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2ED758C-5C30-C443-B83D-8BCCCD4A9D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ABA07B1-B2F8-E44C-9194-4B3FD47009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BBA47-9E35-E94F-BABF-D0D7164F4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641BEC-441F-074C-AB71-45BF0B66F14F}" type="datetimeFigureOut">
              <a:rPr lang="en-US" altLang="en-US"/>
              <a:pPr>
                <a:defRPr/>
              </a:pPr>
              <a:t>9/18/19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931E7-A9A0-784F-8E1C-E63D06B6C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B7177-ADA8-BC45-80AF-E957CA9F4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B86BFD-E46F-0B4B-B2F4-C1291B76A6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7BB9B-A226-BA42-86CA-C0B1A3E2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63500"/>
            <a:ext cx="7583487" cy="1282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00FD-F40D-9B4B-A027-269A70A0B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F7826-836B-4141-B3FB-FFD2B1D21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325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3ABD4-C785-FE4D-8FC2-522342679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13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2761-74BD-C849-9ED1-23BA6E432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19BC67F-4D7E-3645-9172-602ACCBF57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Perpetua Titling MT" charset="0"/>
          <a:ea typeface="ＭＳ Ｐゴシック" charset="0"/>
          <a:cs typeface="ＭＳ Ｐゴシック" charset="0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Calisto MT" panose="02040603050505030304" pitchFamily="18" charset="77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MS PGothic" panose="020B0600070205080204" pitchFamily="34" charset="-128"/>
          <a:cs typeface="ＭＳ Ｐゴシック" charset="0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Clr>
          <a:srgbClr val="858585"/>
        </a:buClr>
        <a:buFont typeface="Calisto MT" panose="02040603050505030304" pitchFamily="18" charset="77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MS PGothic" panose="020B0600070205080204" pitchFamily="34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Calisto MT" panose="02040603050505030304" pitchFamily="18" charset="77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MS PGothic" panose="020B0600070205080204" pitchFamily="34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Clr>
          <a:srgbClr val="858585"/>
        </a:buClr>
        <a:buFont typeface="Calisto MT" panose="02040603050505030304" pitchFamily="18" charset="77"/>
        <a:buChar char="•"/>
        <a:defRPr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MS PGothic" panose="020B0600070205080204" pitchFamily="34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Calisto MT" panose="02040603050505030304" pitchFamily="18" charset="77"/>
        <a:buChar char="•"/>
        <a:defRPr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MS PGothic" panose="020B0600070205080204" pitchFamily="34" charset="-128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-rucker@ouhsc.ed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FA4E46A-E6B8-8F4E-8E8F-F43AC266AC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990600"/>
            <a:ext cx="91440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>
                <a:latin typeface="+mn-lt"/>
                <a:ea typeface="ＭＳ Ｐゴシック" charset="0"/>
              </a:rPr>
              <a:t>The University of Oklahoma</a:t>
            </a:r>
            <a:br>
              <a:rPr lang="en-US" sz="4000" b="1" i="1" dirty="0">
                <a:latin typeface="+mn-lt"/>
                <a:ea typeface="ＭＳ Ｐゴシック" charset="0"/>
              </a:rPr>
            </a:br>
            <a:r>
              <a:rPr lang="en-US" sz="4000" b="1" i="1" dirty="0">
                <a:latin typeface="+mn-lt"/>
                <a:ea typeface="ＭＳ Ｐゴシック" charset="0"/>
              </a:rPr>
              <a:t>College of Dentistry </a:t>
            </a:r>
            <a:br>
              <a:rPr lang="en-US" sz="3600" b="1" dirty="0">
                <a:latin typeface="+mn-lt"/>
                <a:ea typeface="ＭＳ Ｐゴシック" charset="0"/>
              </a:rPr>
            </a:br>
            <a:r>
              <a:rPr lang="en-US" sz="3200" b="1" dirty="0">
                <a:ea typeface="ＭＳ Ｐゴシック" charset="0"/>
              </a:rPr>
              <a:t>Dental Hygiene Program</a:t>
            </a:r>
            <a:endParaRPr lang="en-US" sz="3200" dirty="0">
              <a:ea typeface="ＭＳ Ｐゴシック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1FDA912-4F9A-804C-A184-2011C5BD50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153400" cy="1219200"/>
          </a:xfrm>
          <a:ln w="3175"/>
        </p:spPr>
        <p:txBody>
          <a:bodyPr>
            <a:noAutofit/>
          </a:bodyPr>
          <a:lstStyle/>
          <a:p>
            <a:r>
              <a:rPr lang="en-US" sz="2400" b="1" dirty="0">
                <a:effectLst/>
              </a:rPr>
              <a:t>Donna F. Wood, RDH, BSDH, MS</a:t>
            </a:r>
          </a:p>
          <a:p>
            <a:r>
              <a:rPr lang="en-US" sz="2100" b="1" dirty="0">
                <a:effectLst/>
              </a:rPr>
              <a:t>Dental Hygiene Program Director</a:t>
            </a:r>
          </a:p>
          <a:p>
            <a:r>
              <a:rPr lang="en-US" sz="2100" b="1" dirty="0">
                <a:effectLst/>
              </a:rPr>
              <a:t>Associate Professor, College of Dentistry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en-US" sz="2100" b="1" dirty="0">
                <a:ea typeface="ＭＳ Ｐゴシック" charset="0"/>
              </a:rPr>
              <a:t> 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425663E9-132A-3849-9710-724370AAE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2727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>
              <a:latin typeface="Times" pitchFamily="2" charset="0"/>
            </a:endParaRPr>
          </a:p>
        </p:txBody>
      </p:sp>
      <p:pic>
        <p:nvPicPr>
          <p:cNvPr id="2" name="Picture 1" descr="pmesvzqa.jpg">
            <a:extLst>
              <a:ext uri="{FF2B5EF4-FFF2-40B4-BE49-F238E27FC236}">
                <a16:creationId xmlns:a16="http://schemas.microsoft.com/office/drawing/2014/main" id="{E64290DA-B598-E34B-B562-37338166C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57414"/>
            <a:ext cx="4114800" cy="2748098"/>
          </a:xfrm>
          <a:prstGeom prst="rect">
            <a:avLst/>
          </a:prstGeom>
          <a:ln w="88900" cap="sq" cmpd="thickThin">
            <a:solidFill>
              <a:srgbClr val="FF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>
                <a16:creationId xmlns:a16="http://schemas.microsoft.com/office/drawing/2014/main" id="{F8F9AE04-4E29-2646-93DD-F13D17B86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9463" y="63500"/>
            <a:ext cx="7583487" cy="1282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All Sites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 have the SAME…</a:t>
            </a:r>
            <a:endParaRPr lang="en-US" altLang="en-US" i="1" dirty="0">
              <a:solidFill>
                <a:srgbClr val="F8A6E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C86B997A-9B2E-2E40-93FD-41FC2EB762A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905000"/>
            <a:ext cx="3565525" cy="4297363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7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Entry Requirements </a:t>
            </a:r>
          </a:p>
          <a:p>
            <a:pPr eaLnBrk="1" hangingPunct="1">
              <a:lnSpc>
                <a:spcPct val="7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Application/Selection Process </a:t>
            </a:r>
          </a:p>
          <a:p>
            <a:pPr eaLnBrk="1" hangingPunct="1">
              <a:lnSpc>
                <a:spcPct val="7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Professors</a:t>
            </a:r>
          </a:p>
          <a:p>
            <a:pPr eaLnBrk="1" hangingPunct="1">
              <a:lnSpc>
                <a:spcPct val="7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Educational Standards</a:t>
            </a:r>
          </a:p>
          <a:p>
            <a:pPr eaLnBrk="1" hangingPunct="1">
              <a:lnSpc>
                <a:spcPct val="7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Course Requirements</a:t>
            </a:r>
          </a:p>
          <a:p>
            <a:pPr eaLnBrk="1" hangingPunct="1">
              <a:lnSpc>
                <a:spcPct val="7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Graduation Requirements</a:t>
            </a:r>
          </a:p>
          <a:p>
            <a:pPr eaLnBrk="1" hangingPunct="1">
              <a:lnSpc>
                <a:spcPct val="7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Degree - BSDH</a:t>
            </a:r>
          </a:p>
        </p:txBody>
      </p:sp>
      <p:pic>
        <p:nvPicPr>
          <p:cNvPr id="41988" name="Content Placeholder 2" descr="Class of 2017.jpg">
            <a:extLst>
              <a:ext uri="{FF2B5EF4-FFF2-40B4-BE49-F238E27FC236}">
                <a16:creationId xmlns:a16="http://schemas.microsoft.com/office/drawing/2014/main" id="{5111835A-AE79-F84B-919F-674E86CE1E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36" b="-30336"/>
          <a:stretch>
            <a:fillRect/>
          </a:stretch>
        </p:blipFill>
        <p:spPr bwMode="auto">
          <a:xfrm>
            <a:off x="4208076" y="729564"/>
            <a:ext cx="3565525" cy="429736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3F9776-E422-5841-A7A9-5B5EF0073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25583"/>
            <a:ext cx="4003584" cy="3002688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A9326399-7962-1E4F-8058-E5D806C02A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797175"/>
            <a:ext cx="7431088" cy="14700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PROGRAM ENTRY REQUIREMENTS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>
            <a:extLst>
              <a:ext uri="{FF2B5EF4-FFF2-40B4-BE49-F238E27FC236}">
                <a16:creationId xmlns:a16="http://schemas.microsoft.com/office/drawing/2014/main" id="{84F408D6-EB40-D645-AF35-5EEEF26D6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Requirements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8FC2B025-331C-E945-9D29-5628CFCE7B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5187" y="2133600"/>
            <a:ext cx="8126413" cy="4876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 + 2 Program</a:t>
            </a:r>
          </a:p>
          <a:p>
            <a:pPr lvl="1"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Minimum 60 hours, including prerequisite courses </a:t>
            </a:r>
            <a:endParaRPr lang="en-US" alt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Minimum GPA 2.5 (on 4.0 scale)</a:t>
            </a:r>
            <a:endParaRPr lang="en-US" alt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 or SAT is Required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>
            <a:extLst>
              <a:ext uri="{FF2B5EF4-FFF2-40B4-BE49-F238E27FC236}">
                <a16:creationId xmlns:a16="http://schemas.microsoft.com/office/drawing/2014/main" id="{C17EFF68-D39D-D14B-802F-364466D35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Requirements, </a:t>
            </a:r>
            <a:r>
              <a:rPr lang="en-US" altLang="en-US" sz="47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cont.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44A925D9-A0B4-4F45-84C4-D60D7C3713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281881"/>
            <a:ext cx="8597900" cy="45720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Application/Fees </a:t>
            </a:r>
            <a:r>
              <a:rPr lang="en-US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(online)</a:t>
            </a: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40 Hours of RDH Observation </a:t>
            </a:r>
            <a:r>
              <a:rPr lang="en-US" altLang="en-US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(form online)</a:t>
            </a:r>
            <a:endParaRPr lang="en-US" alt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Personal Statement </a:t>
            </a: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Letters of Recommendation (2)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>
            <a:extLst>
              <a:ext uri="{FF2B5EF4-FFF2-40B4-BE49-F238E27FC236}">
                <a16:creationId xmlns:a16="http://schemas.microsoft.com/office/drawing/2014/main" id="{54B84E24-B9C2-4543-B7AF-7BAEF0B81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sto MT"/>
                <a:ea typeface="ＭＳ Ｐゴシック" charset="0"/>
                <a:cs typeface="Calisto MT"/>
              </a:rPr>
              <a:t>Requirements, </a:t>
            </a:r>
            <a:r>
              <a:rPr lang="en-US" i="1" dirty="0">
                <a:latin typeface="Calisto MT"/>
                <a:ea typeface="ＭＳ Ｐゴシック" charset="0"/>
                <a:cs typeface="Calisto MT"/>
              </a:rPr>
              <a:t>cont.</a:t>
            </a:r>
            <a:endParaRPr lang="en-US" dirty="0">
              <a:latin typeface="Calisto MT"/>
              <a:ea typeface="ＭＳ Ｐゴシック" charset="0"/>
              <a:cs typeface="Calisto MT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A09315E2-D030-424D-ADF4-453CB0AF4A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9463" y="1828800"/>
            <a:ext cx="7983537" cy="42973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FOUNDATIONAL COURSES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Must be completed by May, </a:t>
            </a:r>
            <a:r>
              <a:rPr lang="en-US" altLang="en-US" sz="28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prior to start of school</a:t>
            </a:r>
          </a:p>
          <a:p>
            <a:pPr lvl="1" eaLnBrk="1" hangingPunct="1">
              <a:lnSpc>
                <a:spcPct val="90000"/>
              </a:lnSpc>
              <a:buFont typeface="Times" panose="02020603050405020304" pitchFamily="18" charset="0"/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PREREQUISITE COURSES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30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ALL</a:t>
            </a:r>
            <a:r>
              <a:rPr lang="en-US" altLang="en-US" sz="3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prerequisite courses must be completed prior to entering the program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A30B417-CC00-F043-9BF1-DE7D2C0B5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447800"/>
            <a:ext cx="7696200" cy="414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Human Physiology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Human Anatomy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Introduction to Microbiology (with Lab)             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Introduction to Nutrition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Understanding Statistics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Principles of English Comp II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Elements of Psychology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charset="0"/>
              <a:buChar char="v"/>
              <a:defRPr/>
            </a:pPr>
            <a:r>
              <a:rPr lang="en-US" sz="2800" b="1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General Chemistry (with Lab)</a:t>
            </a:r>
          </a:p>
        </p:txBody>
      </p:sp>
      <p:sp>
        <p:nvSpPr>
          <p:cNvPr id="321539" name="Text Box 3">
            <a:extLst>
              <a:ext uri="{FF2B5EF4-FFF2-40B4-BE49-F238E27FC236}">
                <a16:creationId xmlns:a16="http://schemas.microsoft.com/office/drawing/2014/main" id="{CDFDE6EE-1C50-3545-9CFE-9F9332D9D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7675"/>
            <a:ext cx="7696200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5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Foundational Courses</a:t>
            </a:r>
            <a:endParaRPr lang="en-US" u="sng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>
            <a:extLst>
              <a:ext uri="{FF2B5EF4-FFF2-40B4-BE49-F238E27FC236}">
                <a16:creationId xmlns:a16="http://schemas.microsoft.com/office/drawing/2014/main" id="{F8050028-9BF2-8240-B0D6-E4D3611CA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Timeline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CAAD07D6-E9F4-2B4A-8947-5DB05D8BB0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828800"/>
            <a:ext cx="8534400" cy="4800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Applications – OPEN NOVEMBER 1st 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ADEA DHCAS (Primary Application)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OUHSC  (Required Supplemental Application) 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Applications – DEADLINE JANUARY 15th 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ADEA DHCAS (Primary Application) 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OUHSC –(Required Supplemental Application) </a:t>
            </a:r>
          </a:p>
          <a:p>
            <a:pPr lvl="1"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Accepted applicants are notified by </a:t>
            </a:r>
            <a:r>
              <a:rPr lang="en-US" altLang="en-US" sz="28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mid-April</a:t>
            </a:r>
          </a:p>
        </p:txBody>
      </p:sp>
      <p:pic>
        <p:nvPicPr>
          <p:cNvPr id="54276" name="Picture 1" descr="Screen Shot 2017-09-15 at 10.34.45 AM.png">
            <a:extLst>
              <a:ext uri="{FF2B5EF4-FFF2-40B4-BE49-F238E27FC236}">
                <a16:creationId xmlns:a16="http://schemas.microsoft.com/office/drawing/2014/main" id="{2487AAB7-81A5-9C46-9CD5-BA524B8A9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57" y="6890657"/>
            <a:ext cx="419909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30BD2E6F-7E2C-BA47-9A79-6BC305233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3500"/>
            <a:ext cx="8534400" cy="1282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Selecting Sites for Application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866853E9-4AF2-7247-A6C3-0EA05305C6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305800" cy="42973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Times" panose="02020603050405020304" pitchFamily="18" charset="0"/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Applicants can apply to one or more sites:</a:t>
            </a:r>
            <a:b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ARDMORE</a:t>
            </a:r>
          </a:p>
          <a:p>
            <a:pPr lvl="1"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BARTLESVILLE</a:t>
            </a:r>
          </a:p>
          <a:p>
            <a:pPr lvl="1"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OKLAHOMA CITY</a:t>
            </a:r>
          </a:p>
          <a:p>
            <a:pPr lvl="1"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WEATHERFORD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6A7322-D031-934C-BE23-E0077951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801" y="3994526"/>
            <a:ext cx="4668399" cy="2341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95DCD-E6F9-9249-86E5-88C05D90A767}"/>
              </a:ext>
            </a:extLst>
          </p:cNvPr>
          <p:cNvSpPr txBox="1"/>
          <p:nvPr/>
        </p:nvSpPr>
        <p:spPr>
          <a:xfrm>
            <a:off x="6838198" y="4811364"/>
            <a:ext cx="858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OKC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7E09A-06F1-994B-B856-E508D268EB11}"/>
              </a:ext>
            </a:extLst>
          </p:cNvPr>
          <p:cNvSpPr txBox="1"/>
          <p:nvPr/>
        </p:nvSpPr>
        <p:spPr>
          <a:xfrm>
            <a:off x="6287770" y="4852752"/>
            <a:ext cx="550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8D9C0-524D-1C47-847B-4313366531DF}"/>
              </a:ext>
            </a:extLst>
          </p:cNvPr>
          <p:cNvSpPr txBox="1"/>
          <p:nvPr/>
        </p:nvSpPr>
        <p:spPr>
          <a:xfrm>
            <a:off x="7543800" y="42672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02223-307F-8D40-9C9F-EA45C5087113}"/>
              </a:ext>
            </a:extLst>
          </p:cNvPr>
          <p:cNvSpPr txBox="1"/>
          <p:nvPr/>
        </p:nvSpPr>
        <p:spPr>
          <a:xfrm>
            <a:off x="7010400" y="57912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D9B7BD-392A-F54A-816E-9194A8E0A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Selection is Competitive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AE1237E1-0F1E-7445-9944-99EBE5FB14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610600" cy="45720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Academic Score – Counts as 50%</a:t>
            </a: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 lvl="1"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Total GPA, Science GPA, ACT score and credit for the amount of Foundational Courses completed.</a:t>
            </a:r>
          </a:p>
          <a:p>
            <a:pPr marL="282575" lvl="1" indent="0" eaLnBrk="1" hangingPunct="1"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3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Interview Score  - Counts as 50%</a:t>
            </a: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 lvl="1"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Total Interview scores from two interviewers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>
            <a:extLst>
              <a:ext uri="{FF2B5EF4-FFF2-40B4-BE49-F238E27FC236}">
                <a16:creationId xmlns:a16="http://schemas.microsoft.com/office/drawing/2014/main" id="{220DB969-1BF9-2C48-B704-7ECB1E5EE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3500"/>
            <a:ext cx="8839200" cy="1282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2019 Admissions Statistics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97C2D6AE-B189-A947-A09B-A326A24BC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Times" charset="0"/>
              <a:buNone/>
              <a:defRPr/>
            </a:pPr>
            <a:endParaRPr lang="en-US" dirty="0">
              <a:latin typeface="Times" charset="0"/>
              <a:ea typeface="ＭＳ Ｐゴシック" charset="0"/>
            </a:endParaRPr>
          </a:p>
          <a:p>
            <a:pPr eaLnBrk="1" hangingPunct="1">
              <a:buFont typeface="Calisto MT" charset="0"/>
              <a:buChar char="•"/>
              <a:defRPr/>
            </a:pPr>
            <a:endParaRPr lang="en-US" dirty="0">
              <a:latin typeface="Times" charset="0"/>
              <a:ea typeface="ＭＳ Ｐゴシック" charset="0"/>
            </a:endParaRPr>
          </a:p>
        </p:txBody>
      </p:sp>
      <p:graphicFrame>
        <p:nvGraphicFramePr>
          <p:cNvPr id="392263" name="Group 71">
            <a:extLst>
              <a:ext uri="{FF2B5EF4-FFF2-40B4-BE49-F238E27FC236}">
                <a16:creationId xmlns:a16="http://schemas.microsoft.com/office/drawing/2014/main" id="{1BCBD925-4131-1047-AFB5-42951891F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940926"/>
              </p:ext>
            </p:extLst>
          </p:nvPr>
        </p:nvGraphicFramePr>
        <p:xfrm>
          <a:off x="1143000" y="2428873"/>
          <a:ext cx="6934200" cy="3215130"/>
        </p:xfrm>
        <a:graphic>
          <a:graphicData uri="http://schemas.openxmlformats.org/drawingml/2006/table">
            <a:tbl>
              <a:tblPr/>
              <a:tblGrid>
                <a:gridCol w="561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Total Number of </a:t>
                      </a:r>
                      <a:r>
                        <a:rPr kumimoji="0" lang="en-US" sz="2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Qualified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 Applicants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147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Number Accepted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46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Average Cumulative GPA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3.47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Average ACT Score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23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Average Age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C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28C53C5B-6BC0-3E49-B3F7-7158E6476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Dental Hygienist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A514EB7E-9C96-E04C-9961-7B28916337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458200" cy="45307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Licensed Healthcare Professional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Focus on preventive, educational, and therapeutic services to promote patients’ </a:t>
            </a:r>
            <a:r>
              <a:rPr lang="en-US" altLang="ja-JP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oral health/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total health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Works closely with the dentist and other healthcare team members to meet oral health needs of patients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Range of services varies from state to state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80" name="Picture 1">
            <a:extLst>
              <a:ext uri="{FF2B5EF4-FFF2-40B4-BE49-F238E27FC236}">
                <a16:creationId xmlns:a16="http://schemas.microsoft.com/office/drawing/2014/main" id="{A9B766BD-A9E3-3A45-A248-181CC2922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26013"/>
            <a:ext cx="30480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2A4F-F6A0-DC43-989A-64AD4A5D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3962400" cy="16002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  <a:ea typeface="MS PGothic" panose="020B0600070205080204" pitchFamily="34" charset="-128"/>
              </a:rPr>
              <a:t>Qualities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6BD5F-68F9-A44A-B7B8-2648E52A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14400"/>
            <a:ext cx="4114800" cy="5562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Academic Success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Critical Thinking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Compassion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Detail-Oriented 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Dexterity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Physical Stamina</a:t>
            </a:r>
          </a:p>
          <a:p>
            <a:pPr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Interpersonal Skills</a:t>
            </a:r>
          </a:p>
        </p:txBody>
      </p:sp>
      <p:pic>
        <p:nvPicPr>
          <p:cNvPr id="64516" name="Picture 5" descr="WEBSITE-PROVIDER-KCHC-SCD-Dr-Malieka-Johnson-asst-Clara-Mainwaring-pt-Ruben-Pelham.jpg">
            <a:extLst>
              <a:ext uri="{FF2B5EF4-FFF2-40B4-BE49-F238E27FC236}">
                <a16:creationId xmlns:a16="http://schemas.microsoft.com/office/drawing/2014/main" id="{2A111460-AE3B-9B40-B7E6-097105D33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8862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>
            <a:extLst>
              <a:ext uri="{FF2B5EF4-FFF2-40B4-BE49-F238E27FC236}">
                <a16:creationId xmlns:a16="http://schemas.microsoft.com/office/drawing/2014/main" id="{D5E99151-1706-0E4C-A808-D44BEB5DC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9463" y="63500"/>
            <a:ext cx="7583487" cy="1155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Advisement Information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A5ADF89B-1D06-C340-BC99-AB550AD231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1676400"/>
            <a:ext cx="8915400" cy="457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3600" b="1" dirty="0">
              <a:latin typeface="Times" charset="0"/>
              <a:ea typeface="ＭＳ Ｐゴシック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b="1" dirty="0">
                <a:latin typeface="Times" charset="0"/>
                <a:ea typeface="ＭＳ Ｐゴシック" charset="0"/>
              </a:rPr>
              <a:t>Symposium Handout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3200" b="1" dirty="0">
              <a:latin typeface="Times" charset="0"/>
              <a:ea typeface="ＭＳ Ｐゴシック" charset="0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3200" b="1" dirty="0">
                <a:latin typeface="Times" charset="0"/>
                <a:ea typeface="ＭＳ Ｐゴシック" charset="0"/>
              </a:rPr>
              <a:t>Website:  </a:t>
            </a:r>
            <a:r>
              <a:rPr lang="en-US" sz="3200" b="1" i="1" dirty="0">
                <a:latin typeface="Times" charset="0"/>
                <a:ea typeface="ＭＳ Ｐゴシック" charset="0"/>
              </a:rPr>
              <a:t>dentistry.ouhsc.edu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000" b="1" dirty="0">
              <a:ea typeface="ＭＳ Ｐゴシック" charset="0"/>
            </a:endParaRPr>
          </a:p>
          <a:p>
            <a:pPr eaLnBrk="1" fontAlgn="auto" hangingPunct="1">
              <a:spcAft>
                <a:spcPts val="0"/>
              </a:spcAft>
              <a:buFont typeface="Times" charset="0"/>
              <a:buNone/>
              <a:defRPr/>
            </a:pPr>
            <a:r>
              <a:rPr lang="en-US" sz="2000" b="1" dirty="0">
                <a:ea typeface="ＭＳ Ｐゴシック" charset="0"/>
              </a:rPr>
              <a:t>		</a:t>
            </a:r>
            <a:endParaRPr lang="en-US" sz="3200" b="1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>
            <a:extLst>
              <a:ext uri="{FF2B5EF4-FFF2-40B4-BE49-F238E27FC236}">
                <a16:creationId xmlns:a16="http://schemas.microsoft.com/office/drawing/2014/main" id="{97813254-759D-4244-8A6F-D34548D1C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624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9DAC6CA-E11A-DD47-ADAC-B11CF1B7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146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335876" name="Rectangle 4">
            <a:extLst>
              <a:ext uri="{FF2B5EF4-FFF2-40B4-BE49-F238E27FC236}">
                <a16:creationId xmlns:a16="http://schemas.microsoft.com/office/drawing/2014/main" id="{C4FB39EB-DE13-9044-9FBA-30E2EB959A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Admission Inquiries</a:t>
            </a:r>
          </a:p>
        </p:txBody>
      </p:sp>
      <p:sp>
        <p:nvSpPr>
          <p:cNvPr id="54276" name="Rectangle 5">
            <a:extLst>
              <a:ext uri="{FF2B5EF4-FFF2-40B4-BE49-F238E27FC236}">
                <a16:creationId xmlns:a16="http://schemas.microsoft.com/office/drawing/2014/main" id="{BCD40FC2-0A05-AA4B-B021-EE0840FA5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9067800" cy="5029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Karen L. Rucker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Dental Hygiene Program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Student Program Coordinator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endParaRPr lang="en-US" altLang="en-US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(405) 271-4435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karen-rucker@ouhsc.edu</a:t>
            </a:r>
            <a:endParaRPr lang="en-US" alt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>
            <a:extLst>
              <a:ext uri="{FF2B5EF4-FFF2-40B4-BE49-F238E27FC236}">
                <a16:creationId xmlns:a16="http://schemas.microsoft.com/office/drawing/2014/main" id="{D58FF0AC-0212-7041-A98F-CD65577CF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3500"/>
            <a:ext cx="8839200" cy="1282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Occupational Outlook</a:t>
            </a:r>
          </a:p>
        </p:txBody>
      </p:sp>
      <p:sp>
        <p:nvSpPr>
          <p:cNvPr id="325636" name="Rectangle 4">
            <a:extLst>
              <a:ext uri="{FF2B5EF4-FFF2-40B4-BE49-F238E27FC236}">
                <a16:creationId xmlns:a16="http://schemas.microsoft.com/office/drawing/2014/main" id="{36474A9D-C637-C64B-89F3-3412E6783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8" y="6537325"/>
            <a:ext cx="2589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U.S Bureau of Labor Statistics</a:t>
            </a:r>
          </a:p>
        </p:txBody>
      </p:sp>
      <p:graphicFrame>
        <p:nvGraphicFramePr>
          <p:cNvPr id="325662" name="Group 30">
            <a:extLst>
              <a:ext uri="{FF2B5EF4-FFF2-40B4-BE49-F238E27FC236}">
                <a16:creationId xmlns:a16="http://schemas.microsoft.com/office/drawing/2014/main" id="{3D61710C-67CE-A341-9F24-EDC3D419E8EB}"/>
              </a:ext>
            </a:extLst>
          </p:cNvPr>
          <p:cNvGraphicFramePr>
            <a:graphicFrameLocks noGrp="1"/>
          </p:cNvGraphicFramePr>
          <p:nvPr/>
        </p:nvGraphicFramePr>
        <p:xfrm>
          <a:off x="2147483647" y="2147483647"/>
          <a:ext cx="6667500" cy="231298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69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02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National Average – Full-Time Employment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Hourly Wage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$34.19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Annual Salary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$71, 110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4" name="Picture 1" descr="dent_hygiene2.jpg">
            <a:extLst>
              <a:ext uri="{FF2B5EF4-FFF2-40B4-BE49-F238E27FC236}">
                <a16:creationId xmlns:a16="http://schemas.microsoft.com/office/drawing/2014/main" id="{28AF1858-C420-6244-B2E7-8F1D0B746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37000"/>
            <a:ext cx="27765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A0968-753E-1849-ACD9-FA15FB5E4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3" y="1676400"/>
            <a:ext cx="7583487" cy="4297363"/>
          </a:xfrm>
        </p:spPr>
        <p:txBody>
          <a:bodyPr>
            <a:normAutofit/>
          </a:bodyPr>
          <a:lstStyle/>
          <a:p>
            <a:r>
              <a:rPr lang="en-US" b="1" dirty="0"/>
              <a:t>Employment prospects are expected to remain excellent</a:t>
            </a:r>
          </a:p>
          <a:p>
            <a:r>
              <a:rPr lang="en-US" b="1" dirty="0"/>
              <a:t>Ever-growing demand for dental care</a:t>
            </a:r>
          </a:p>
          <a:p>
            <a:r>
              <a:rPr lang="en-US" b="1" dirty="0"/>
              <a:t>2018 Mean Hourly Wage Nationally was $36.30</a:t>
            </a:r>
          </a:p>
          <a:p>
            <a:r>
              <a:rPr lang="en-US" b="1" dirty="0"/>
              <a:t>2018 Mean Hourly Wage</a:t>
            </a:r>
          </a:p>
          <a:p>
            <a:pPr marL="282575" lvl="1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in Oklahoma was $35.57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C5639-C9F3-7741-A95C-9D389E59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52600"/>
            <a:ext cx="3962400" cy="16906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  <a:ea typeface="MS PGothic" panose="020B0600070205080204" pitchFamily="34" charset="-128"/>
              </a:rPr>
              <a:t>Career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0B5B-3E4A-D14E-A472-BDE326E18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990600"/>
            <a:ext cx="4419600" cy="5562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800" b="1" dirty="0">
                <a:ea typeface="+mn-ea"/>
                <a:cs typeface="+mn-cs"/>
              </a:rPr>
              <a:t>Personal Satisfaction</a:t>
            </a:r>
          </a:p>
          <a:p>
            <a:pPr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800" b="1" dirty="0">
                <a:ea typeface="+mn-ea"/>
                <a:cs typeface="+mn-cs"/>
              </a:rPr>
              <a:t>Variety</a:t>
            </a:r>
          </a:p>
          <a:p>
            <a:pPr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800" b="1" dirty="0">
                <a:ea typeface="+mn-ea"/>
                <a:cs typeface="+mn-cs"/>
              </a:rPr>
              <a:t>Creativity</a:t>
            </a:r>
          </a:p>
          <a:p>
            <a:pPr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800" b="1" dirty="0">
                <a:ea typeface="+mn-ea"/>
                <a:cs typeface="+mn-cs"/>
              </a:rPr>
              <a:t>Flexibility</a:t>
            </a:r>
          </a:p>
          <a:p>
            <a:pPr lvl="1"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800" b="1" i="1" dirty="0">
                <a:ea typeface="+mn-ea"/>
              </a:rPr>
              <a:t>Career - life balance</a:t>
            </a:r>
          </a:p>
          <a:p>
            <a:pPr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800" b="1" dirty="0">
                <a:ea typeface="+mn-ea"/>
                <a:cs typeface="+mn-cs"/>
              </a:rPr>
              <a:t>Competitive Salary</a:t>
            </a:r>
          </a:p>
          <a:p>
            <a:pPr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800" b="1" dirty="0">
                <a:ea typeface="+mn-ea"/>
                <a:cs typeface="+mn-cs"/>
              </a:rPr>
              <a:t>Advanced Degree</a:t>
            </a:r>
          </a:p>
          <a:p>
            <a:pPr eaLnBrk="1" fontAlgn="auto" hangingPunct="1"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endParaRPr lang="en-US" sz="3200" dirty="0">
              <a:ea typeface="+mn-ea"/>
              <a:cs typeface="+mn-cs"/>
            </a:endParaRPr>
          </a:p>
        </p:txBody>
      </p:sp>
      <p:sp>
        <p:nvSpPr>
          <p:cNvPr id="29700" name="Picture 5" descr="WEBSITE-PROVIDER-KCHC-SCD-Dr-Malieka-Johnson-asst-Clara-Mainwaring-pt-Ruben-Pelham.jpg">
            <a:extLst>
              <a:ext uri="{FF2B5EF4-FFF2-40B4-BE49-F238E27FC236}">
                <a16:creationId xmlns:a16="http://schemas.microsoft.com/office/drawing/2014/main" id="{6E3E7F0A-50E2-4F4B-930A-E9E54BB9DA82}"/>
              </a:ext>
            </a:extLst>
          </p:cNvPr>
          <p:cNvSpPr>
            <a:spLocks noChangeAspect="1"/>
          </p:cNvSpPr>
          <p:nvPr/>
        </p:nvSpPr>
        <p:spPr bwMode="auto">
          <a:xfrm>
            <a:off x="304800" y="2438400"/>
            <a:ext cx="38862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C4E79DF-935E-314F-B5AA-1C2ECD748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3962400" cy="10668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  <a:ea typeface="MS PGothic" panose="020B0600070205080204" pitchFamily="34" charset="-128"/>
              </a:rPr>
              <a:t>Career Opportunities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4BB0D73-84A2-8D4C-914C-868D892304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4400" y="381000"/>
            <a:ext cx="4416425" cy="6324600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000" b="1" dirty="0">
                <a:solidFill>
                  <a:srgbClr val="333333"/>
                </a:solidFill>
                <a:ea typeface="ＭＳ Ｐゴシック" charset="0"/>
                <a:cs typeface="Calisto MT"/>
              </a:rPr>
              <a:t>Clinical Practice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000" b="1" dirty="0">
                <a:ea typeface="ＭＳ Ｐゴシック" charset="0"/>
                <a:cs typeface="Calisto MT"/>
              </a:rPr>
              <a:t>Corporate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Pharmaceutical sales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Dental Office Manager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Corporate Educator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Hospital/Long-Term Care Consultant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000" b="1" dirty="0">
                <a:ea typeface="ＭＳ Ｐゴシック" charset="0"/>
                <a:cs typeface="Calisto MT"/>
              </a:rPr>
              <a:t>Education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Classroom/Clinic Instructor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Educational Researcher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Program Director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Dean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2000" b="1" dirty="0">
                <a:ea typeface="ＭＳ Ｐゴシック" charset="0"/>
                <a:cs typeface="Calisto MT"/>
              </a:rPr>
              <a:t>Public Health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Local/State Dental Public Health Officer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Community Clinic Administrator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r>
              <a:rPr lang="en-US" sz="1800" b="1" dirty="0">
                <a:ea typeface="ＭＳ Ｐゴシック" charset="0"/>
                <a:cs typeface="Calisto MT"/>
              </a:rPr>
              <a:t>National Health Service Corps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Calisto MT" panose="02040603050505030304" pitchFamily="18" charset="0"/>
              <a:buChar char="•"/>
              <a:defRPr/>
            </a:pPr>
            <a:endParaRPr lang="en-US" dirty="0">
              <a:ea typeface="ＭＳ Ｐゴシック" charset="0"/>
              <a:cs typeface="Calisto MT"/>
            </a:endParaRP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63195044-4233-6B4E-AA88-23836B578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757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>
            <a:extLst>
              <a:ext uri="{FF2B5EF4-FFF2-40B4-BE49-F238E27FC236}">
                <a16:creationId xmlns:a16="http://schemas.microsoft.com/office/drawing/2014/main" id="{EE7C8E31-4090-3C43-AA61-597F07D61B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76800" y="1066800"/>
            <a:ext cx="40386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latin typeface="+mn-lt"/>
                <a:ea typeface="ＭＳ Ｐゴシック" charset="0"/>
              </a:rPr>
              <a:t>OUHSC OKC</a:t>
            </a:r>
            <a:br>
              <a:rPr lang="en-US" sz="4000" dirty="0">
                <a:latin typeface="+mn-lt"/>
                <a:ea typeface="ＭＳ Ｐゴシック" charset="0"/>
              </a:rPr>
            </a:br>
            <a:r>
              <a:rPr lang="en-US" sz="4000" dirty="0">
                <a:latin typeface="+mn-lt"/>
                <a:ea typeface="ＭＳ Ｐゴシック" charset="0"/>
              </a:rPr>
              <a:t>24 students/year</a:t>
            </a:r>
            <a:endParaRPr lang="en-US" dirty="0">
              <a:latin typeface="+mn-lt"/>
              <a:ea typeface="ＭＳ Ｐゴシック" charset="0"/>
            </a:endParaRPr>
          </a:p>
        </p:txBody>
      </p:sp>
      <p:graphicFrame>
        <p:nvGraphicFramePr>
          <p:cNvPr id="308241" name="Group 17">
            <a:extLst>
              <a:ext uri="{FF2B5EF4-FFF2-40B4-BE49-F238E27FC236}">
                <a16:creationId xmlns:a16="http://schemas.microsoft.com/office/drawing/2014/main" id="{DC44C81F-7A5F-624F-B6F1-B094B70F5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27915"/>
              </p:ext>
            </p:extLst>
          </p:nvPr>
        </p:nvGraphicFramePr>
        <p:xfrm>
          <a:off x="5067300" y="685800"/>
          <a:ext cx="3657600" cy="15240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9" name="Text Box 18">
            <a:extLst>
              <a:ext uri="{FF2B5EF4-FFF2-40B4-BE49-F238E27FC236}">
                <a16:creationId xmlns:a16="http://schemas.microsoft.com/office/drawing/2014/main" id="{72D05F5C-0DB3-DA4D-820A-C076A6E67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695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E1580-6046-6E42-8280-43EBE005F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24" y="2760963"/>
            <a:ext cx="3156243" cy="3869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2803C-95F4-EF4C-BBEF-35B341AB8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600464"/>
            <a:ext cx="4431948" cy="33239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B6A300C7-FE14-4945-9941-6D682681ED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2667000"/>
            <a:ext cx="7583488" cy="14700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sto MT" panose="02040603050505030304" pitchFamily="18" charset="0"/>
              </a:rPr>
              <a:t>DISTANCE EDUCATION PROGRAM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icture 2" descr="Clinic foyer">
            <a:extLst>
              <a:ext uri="{FF2B5EF4-FFF2-40B4-BE49-F238E27FC236}">
                <a16:creationId xmlns:a16="http://schemas.microsoft.com/office/drawing/2014/main" id="{D18F1094-C8F5-8B43-A0FB-E5E1E8BAC795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09600" y="457200"/>
            <a:ext cx="3598863" cy="2416175"/>
          </a:xfrm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Calisto MT" charset="0"/>
              <a:buChar char="•"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37891" name="Text Box 5">
            <a:extLst>
              <a:ext uri="{FF2B5EF4-FFF2-40B4-BE49-F238E27FC236}">
                <a16:creationId xmlns:a16="http://schemas.microsoft.com/office/drawing/2014/main" id="{BE597C4D-A042-B843-BE33-9F591B1A6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35868"/>
            <a:ext cx="4191000" cy="40011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 dirty="0">
                <a:latin typeface="Calisto MT" panose="02040603050505030304" pitchFamily="18" charset="77"/>
              </a:rPr>
              <a:t>ARDMORE: 6 Students Per Year</a:t>
            </a:r>
          </a:p>
        </p:txBody>
      </p:sp>
      <p:sp>
        <p:nvSpPr>
          <p:cNvPr id="58371" name="Text Box 6">
            <a:extLst>
              <a:ext uri="{FF2B5EF4-FFF2-40B4-BE49-F238E27FC236}">
                <a16:creationId xmlns:a16="http://schemas.microsoft.com/office/drawing/2014/main" id="{3889446C-1B62-604E-8A21-3BD8BF76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600200"/>
            <a:ext cx="4665060" cy="40011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dirty="0">
                <a:latin typeface="+mn-lt"/>
              </a:rPr>
              <a:t>WEATHERFORD: 6 Students Per Year</a:t>
            </a:r>
          </a:p>
        </p:txBody>
      </p:sp>
      <p:sp>
        <p:nvSpPr>
          <p:cNvPr id="58372" name="Text Box 7">
            <a:extLst>
              <a:ext uri="{FF2B5EF4-FFF2-40B4-BE49-F238E27FC236}">
                <a16:creationId xmlns:a16="http://schemas.microsoft.com/office/drawing/2014/main" id="{3D7D9397-6976-B648-BE2E-00627691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564" y="5983069"/>
            <a:ext cx="2784436" cy="70788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/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dirty="0">
                <a:latin typeface="+mn-lt"/>
              </a:rPr>
              <a:t>BARTLESVILLE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:  </a:t>
            </a:r>
          </a:p>
          <a:p>
            <a:pPr algn="ctr">
              <a:defRPr/>
            </a:pPr>
            <a:r>
              <a:rPr lang="en-US" sz="2000" b="1" dirty="0">
                <a:latin typeface="+mn-lt"/>
              </a:rPr>
              <a:t>10 Students Per Year</a:t>
            </a:r>
          </a:p>
        </p:txBody>
      </p:sp>
      <p:pic>
        <p:nvPicPr>
          <p:cNvPr id="390152" name="Picture 8" descr="DSC01003">
            <a:extLst>
              <a:ext uri="{FF2B5EF4-FFF2-40B4-BE49-F238E27FC236}">
                <a16:creationId xmlns:a16="http://schemas.microsoft.com/office/drawing/2014/main" id="{59E373A8-900D-C145-BD92-4E77A90E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"/>
            <a:ext cx="3733800" cy="2676525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tx2"/>
            </a:solidFill>
            <a:miter lim="800000"/>
            <a:headEnd/>
            <a:tailEnd/>
          </a:ln>
          <a:effectLst>
            <a:outerShdw blurRad="63500" dist="25400" dir="1698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37895" name="Text Box 9">
            <a:extLst>
              <a:ext uri="{FF2B5EF4-FFF2-40B4-BE49-F238E27FC236}">
                <a16:creationId xmlns:a16="http://schemas.microsoft.com/office/drawing/2014/main" id="{C7A06A1A-291E-DC4B-AFFF-87A2EAAD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5654"/>
            <a:ext cx="4343400" cy="646331"/>
          </a:xfrm>
          <a:prstGeom prst="rect">
            <a:avLst/>
          </a:prstGeom>
          <a:noFill/>
          <a:ln w="76200" cmpd="tri">
            <a:solidFill>
              <a:srgbClr val="B803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600" b="1" dirty="0">
                <a:latin typeface="Calisto MT" panose="02040603050505030304" pitchFamily="18" charset="77"/>
              </a:rPr>
              <a:t>Distance Sites</a:t>
            </a:r>
          </a:p>
        </p:txBody>
      </p:sp>
      <p:pic>
        <p:nvPicPr>
          <p:cNvPr id="37896" name="Picture 9" descr="deidraclinic">
            <a:extLst>
              <a:ext uri="{FF2B5EF4-FFF2-40B4-BE49-F238E27FC236}">
                <a16:creationId xmlns:a16="http://schemas.microsoft.com/office/drawing/2014/main" id="{C878A7D4-369B-D348-A4FC-764EA1E0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3484563" cy="2613025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10" descr="IMG_1462">
            <a:extLst>
              <a:ext uri="{FF2B5EF4-FFF2-40B4-BE49-F238E27FC236}">
                <a16:creationId xmlns:a16="http://schemas.microsoft.com/office/drawing/2014/main" id="{4C15970F-169F-9C45-8980-09A7A341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71900"/>
            <a:ext cx="4648200" cy="28575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>
            <a:extLst>
              <a:ext uri="{FF2B5EF4-FFF2-40B4-BE49-F238E27FC236}">
                <a16:creationId xmlns:a16="http://schemas.microsoft.com/office/drawing/2014/main" id="{C201F5DD-87ED-E74F-B74D-5E6F35C95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sto MT"/>
                <a:ea typeface="ＭＳ Ｐゴシック" charset="0"/>
                <a:cs typeface="Calisto MT"/>
              </a:rPr>
              <a:t>Distance Education</a:t>
            </a:r>
            <a:endParaRPr lang="en-US" i="1" dirty="0">
              <a:solidFill>
                <a:srgbClr val="F8A6E3"/>
              </a:solidFill>
              <a:latin typeface="Calisto MT"/>
              <a:ea typeface="ＭＳ Ｐゴシック" charset="0"/>
              <a:cs typeface="Calisto MT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4848C994-5C2C-7F4A-A5B0-3BA6A14FC5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State-of-the-art laboratories, clinics, classrooms</a:t>
            </a: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Distance faculty have dual appointment.</a:t>
            </a:r>
          </a:p>
          <a:p>
            <a:pPr eaLnBrk="1" hangingPunct="1">
              <a:buFont typeface="Calisto MT" panose="02040603050505030304" pitchFamily="18" charset="0"/>
              <a:buChar char="•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OUCOD lectures delivered by interactive videoconferencing.</a:t>
            </a:r>
          </a:p>
        </p:txBody>
      </p:sp>
      <p:sp>
        <p:nvSpPr>
          <p:cNvPr id="39940" name="Picture 2" descr="IMG_1425.JPG">
            <a:extLst>
              <a:ext uri="{FF2B5EF4-FFF2-40B4-BE49-F238E27FC236}">
                <a16:creationId xmlns:a16="http://schemas.microsoft.com/office/drawing/2014/main" id="{335383B6-EF45-D74B-9A5D-EE013979A760}"/>
              </a:ext>
            </a:extLst>
          </p:cNvPr>
          <p:cNvSpPr>
            <a:spLocks noChangeAspect="1"/>
          </p:cNvSpPr>
          <p:nvPr/>
        </p:nvSpPr>
        <p:spPr bwMode="auto">
          <a:xfrm>
            <a:off x="3048000" y="38100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39941" name="Picture 3" descr="IMG_0052.JPG">
            <a:extLst>
              <a:ext uri="{FF2B5EF4-FFF2-40B4-BE49-F238E27FC236}">
                <a16:creationId xmlns:a16="http://schemas.microsoft.com/office/drawing/2014/main" id="{A8FCE427-5E4F-424F-BCE2-7519D8305E27}"/>
              </a:ext>
            </a:extLst>
          </p:cNvPr>
          <p:cNvSpPr>
            <a:spLocks noChangeAspect="1"/>
          </p:cNvSpPr>
          <p:nvPr/>
        </p:nvSpPr>
        <p:spPr bwMode="auto">
          <a:xfrm>
            <a:off x="533400" y="3429000"/>
            <a:ext cx="2209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39942" name="Picture 4">
            <a:extLst>
              <a:ext uri="{FF2B5EF4-FFF2-40B4-BE49-F238E27FC236}">
                <a16:creationId xmlns:a16="http://schemas.microsoft.com/office/drawing/2014/main" id="{9402DC19-09CC-5A4A-8109-A7577328B2C8}"/>
              </a:ext>
            </a:extLst>
          </p:cNvPr>
          <p:cNvSpPr>
            <a:spLocks noChangeAspect="1"/>
          </p:cNvSpPr>
          <p:nvPr/>
        </p:nvSpPr>
        <p:spPr bwMode="auto">
          <a:xfrm>
            <a:off x="6553200" y="3505200"/>
            <a:ext cx="21145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pic>
        <p:nvPicPr>
          <p:cNvPr id="39943" name="Picture 2" descr="IMG_1425.JPG">
            <a:extLst>
              <a:ext uri="{FF2B5EF4-FFF2-40B4-BE49-F238E27FC236}">
                <a16:creationId xmlns:a16="http://schemas.microsoft.com/office/drawing/2014/main" id="{3C72D0EB-0867-BF44-A885-B4AF475D6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H_AdvisoryCommittee2013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DH_AdvisoryCommittee2013.thmx</Template>
  <TotalTime>39018</TotalTime>
  <Words>540</Words>
  <Application>Microsoft Macintosh PowerPoint</Application>
  <PresentationFormat>On-screen Show (4:3)</PresentationFormat>
  <Paragraphs>175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ＭＳ Ｐゴシック</vt:lpstr>
      <vt:lpstr>ＭＳ Ｐゴシック</vt:lpstr>
      <vt:lpstr>Arial</vt:lpstr>
      <vt:lpstr>Calibri</vt:lpstr>
      <vt:lpstr>Calisto MT</vt:lpstr>
      <vt:lpstr>Helvetica</vt:lpstr>
      <vt:lpstr>Perpetua Titling MT</vt:lpstr>
      <vt:lpstr>Times</vt:lpstr>
      <vt:lpstr>Times New Roman</vt:lpstr>
      <vt:lpstr>Wingdings</vt:lpstr>
      <vt:lpstr>DH_AdvisoryCommittee2013</vt:lpstr>
      <vt:lpstr>Custom Design</vt:lpstr>
      <vt:lpstr>Precedent</vt:lpstr>
      <vt:lpstr>The University of Oklahoma College of Dentistry  Dental Hygiene Program</vt:lpstr>
      <vt:lpstr>Dental Hygienist</vt:lpstr>
      <vt:lpstr>Occupational Outlook</vt:lpstr>
      <vt:lpstr>Career Advantages</vt:lpstr>
      <vt:lpstr>Career Opportunities</vt:lpstr>
      <vt:lpstr>OUHSC OKC 24 students/year</vt:lpstr>
      <vt:lpstr>DISTANCE EDUCATION PROGRAM</vt:lpstr>
      <vt:lpstr>PowerPoint Presentation</vt:lpstr>
      <vt:lpstr>Distance Education</vt:lpstr>
      <vt:lpstr>All Sites have the SAME…</vt:lpstr>
      <vt:lpstr>PROGRAM ENTRY REQUIREMENTS</vt:lpstr>
      <vt:lpstr>Requirements</vt:lpstr>
      <vt:lpstr>Requirements, cont.</vt:lpstr>
      <vt:lpstr>Requirements, cont.</vt:lpstr>
      <vt:lpstr>PowerPoint Presentation</vt:lpstr>
      <vt:lpstr>Timeline</vt:lpstr>
      <vt:lpstr>Selecting Sites for Application</vt:lpstr>
      <vt:lpstr>Selection is Competitive</vt:lpstr>
      <vt:lpstr>2019 Admissions Statistics</vt:lpstr>
      <vt:lpstr>Qualities for Success</vt:lpstr>
      <vt:lpstr>Advisement Information</vt:lpstr>
      <vt:lpstr>Admission Inquiries</vt:lpstr>
    </vt:vector>
  </TitlesOfParts>
  <Company>OUCoD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Duplissis, David C (HSC)</dc:creator>
  <cp:lastModifiedBy>Microsoft Office User</cp:lastModifiedBy>
  <cp:revision>435</cp:revision>
  <cp:lastPrinted>2019-09-18T16:13:29Z</cp:lastPrinted>
  <dcterms:created xsi:type="dcterms:W3CDTF">2010-08-26T21:36:21Z</dcterms:created>
  <dcterms:modified xsi:type="dcterms:W3CDTF">2019-09-18T18:53:41Z</dcterms:modified>
</cp:coreProperties>
</file>