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2"/>
  </p:notesMasterIdLst>
  <p:sldIdLst>
    <p:sldId id="256" r:id="rId2"/>
    <p:sldId id="257" r:id="rId3"/>
    <p:sldId id="258" r:id="rId4"/>
    <p:sldId id="297" r:id="rId5"/>
    <p:sldId id="259" r:id="rId6"/>
    <p:sldId id="260" r:id="rId7"/>
    <p:sldId id="261" r:id="rId8"/>
    <p:sldId id="262" r:id="rId9"/>
    <p:sldId id="290" r:id="rId10"/>
    <p:sldId id="291" r:id="rId11"/>
    <p:sldId id="292" r:id="rId12"/>
    <p:sldId id="293" r:id="rId13"/>
    <p:sldId id="263" r:id="rId14"/>
    <p:sldId id="294" r:id="rId15"/>
    <p:sldId id="270" r:id="rId16"/>
    <p:sldId id="271" r:id="rId17"/>
    <p:sldId id="272" r:id="rId18"/>
    <p:sldId id="274" r:id="rId19"/>
    <p:sldId id="295" r:id="rId20"/>
    <p:sldId id="296" r:id="rId21"/>
  </p:sldIdLst>
  <p:sldSz cx="12192000" cy="6858000"/>
  <p:notesSz cx="6858000" cy="9144000"/>
  <p:embeddedFontLst>
    <p:embeddedFont>
      <p:font typeface="Constantia" panose="02030602050306030303" pitchFamily="18" charset="0"/>
      <p:regular r:id="rId23"/>
      <p:bold r:id="rId24"/>
      <p:italic r:id="rId25"/>
      <p:boldItalic r:id="rId26"/>
    </p:embeddedFont>
    <p:embeddedFont>
      <p:font typeface="Libre Franklin" pitchFamily="2" charset="77"/>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8" roundtripDataSignature="AMtx7miU6gKEI1uKdZT3B48WY74K3i3va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88"/>
    <p:restoredTop sz="94669"/>
  </p:normalViewPr>
  <p:slideViewPr>
    <p:cSldViewPr snapToGrid="0">
      <p:cViewPr varScale="1">
        <p:scale>
          <a:sx n="170" d="100"/>
          <a:sy n="170" d="100"/>
        </p:scale>
        <p:origin x="67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 Id="rId48" Type="http://customschemas.google.com/relationships/presentationmetadata" Target="metadata"/><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5" name="Google Shape;8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17000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5" name="Google Shape;175;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9167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2760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1521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3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onstantia"/>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3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7" name="Google Shape;17;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1"/>
        <p:cNvGrpSpPr/>
        <p:nvPr/>
      </p:nvGrpSpPr>
      <p:grpSpPr>
        <a:xfrm>
          <a:off x="0" y="0"/>
          <a:ext cx="0" cy="0"/>
          <a:chOff x="0" y="0"/>
          <a:chExt cx="0" cy="0"/>
        </a:xfrm>
      </p:grpSpPr>
      <p:sp>
        <p:nvSpPr>
          <p:cNvPr id="72" name="Google Shape;72;p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4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7"/>
        <p:cNvGrpSpPr/>
        <p:nvPr/>
      </p:nvGrpSpPr>
      <p:grpSpPr>
        <a:xfrm>
          <a:off x="0" y="0"/>
          <a:ext cx="0" cy="0"/>
          <a:chOff x="0" y="0"/>
          <a:chExt cx="0" cy="0"/>
        </a:xfrm>
      </p:grpSpPr>
      <p:sp>
        <p:nvSpPr>
          <p:cNvPr id="78" name="Google Shape;78;p4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9" name="Google Shape;79;p4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0" name="Google Shape;80;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3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3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3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onstantia"/>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3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9" name="Google Shape;29;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2"/>
        <p:cNvGrpSpPr/>
        <p:nvPr/>
      </p:nvGrpSpPr>
      <p:grpSpPr>
        <a:xfrm>
          <a:off x="0" y="0"/>
          <a:ext cx="0" cy="0"/>
          <a:chOff x="0" y="0"/>
          <a:chExt cx="0" cy="0"/>
        </a:xfrm>
      </p:grpSpPr>
      <p:sp>
        <p:nvSpPr>
          <p:cNvPr id="33" name="Google Shape;33;p3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3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3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9"/>
        <p:cNvGrpSpPr/>
        <p:nvPr/>
      </p:nvGrpSpPr>
      <p:grpSpPr>
        <a:xfrm>
          <a:off x="0" y="0"/>
          <a:ext cx="0" cy="0"/>
          <a:chOff x="0" y="0"/>
          <a:chExt cx="0" cy="0"/>
        </a:xfrm>
      </p:grpSpPr>
      <p:sp>
        <p:nvSpPr>
          <p:cNvPr id="40" name="Google Shape;40;p4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4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2" name="Google Shape;42;p4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4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4" name="Google Shape;44;p4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8"/>
        <p:cNvGrpSpPr/>
        <p:nvPr/>
      </p:nvGrpSpPr>
      <p:grpSpPr>
        <a:xfrm>
          <a:off x="0" y="0"/>
          <a:ext cx="0" cy="0"/>
          <a:chOff x="0" y="0"/>
          <a:chExt cx="0" cy="0"/>
        </a:xfrm>
      </p:grpSpPr>
      <p:sp>
        <p:nvSpPr>
          <p:cNvPr id="49" name="Google Shape;49;p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7"/>
        <p:cNvGrpSpPr/>
        <p:nvPr/>
      </p:nvGrpSpPr>
      <p:grpSpPr>
        <a:xfrm>
          <a:off x="0" y="0"/>
          <a:ext cx="0" cy="0"/>
          <a:chOff x="0" y="0"/>
          <a:chExt cx="0" cy="0"/>
        </a:xfrm>
      </p:grpSpPr>
      <p:sp>
        <p:nvSpPr>
          <p:cNvPr id="58" name="Google Shape;58;p4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onstant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4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0" name="Google Shape;60;p4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4"/>
        <p:cNvGrpSpPr/>
        <p:nvPr/>
      </p:nvGrpSpPr>
      <p:grpSpPr>
        <a:xfrm>
          <a:off x="0" y="0"/>
          <a:ext cx="0" cy="0"/>
          <a:chOff x="0" y="0"/>
          <a:chExt cx="0" cy="0"/>
        </a:xfrm>
      </p:grpSpPr>
      <p:sp>
        <p:nvSpPr>
          <p:cNvPr id="65" name="Google Shape;65;p4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onstant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44"/>
          <p:cNvSpPr>
            <a:spLocks noGrp="1"/>
          </p:cNvSpPr>
          <p:nvPr>
            <p:ph type="pic" idx="2"/>
          </p:nvPr>
        </p:nvSpPr>
        <p:spPr>
          <a:xfrm>
            <a:off x="5183188" y="987425"/>
            <a:ext cx="6172200" cy="4873625"/>
          </a:xfrm>
          <a:prstGeom prst="rect">
            <a:avLst/>
          </a:prstGeom>
          <a:noFill/>
          <a:ln>
            <a:noFill/>
          </a:ln>
        </p:spPr>
      </p:sp>
      <p:sp>
        <p:nvSpPr>
          <p:cNvPr id="67" name="Google Shape;67;p4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8" name="Google Shape;68;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onstantia"/>
              <a:buNone/>
              <a:defRPr sz="4400" b="0" i="0" u="none" strike="noStrike" cap="none">
                <a:solidFill>
                  <a:schemeClr val="dk1"/>
                </a:solidFill>
                <a:latin typeface="Constantia"/>
                <a:ea typeface="Constantia"/>
                <a:cs typeface="Constantia"/>
                <a:sym typeface="Constant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Libre Franklin"/>
                <a:ea typeface="Libre Franklin"/>
                <a:cs typeface="Libre Franklin"/>
                <a:sym typeface="Libre Franklin"/>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ibre Franklin"/>
                <a:ea typeface="Libre Franklin"/>
                <a:cs typeface="Libre Franklin"/>
                <a:sym typeface="Libre Franklin"/>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ibre Franklin"/>
                <a:ea typeface="Libre Franklin"/>
                <a:cs typeface="Libre Franklin"/>
                <a:sym typeface="Libre Franklin"/>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endParaRPr dirty="0"/>
          </a:p>
        </p:txBody>
      </p:sp>
      <p:sp>
        <p:nvSpPr>
          <p:cNvPr id="8" name="Google Shape;8;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Libre Franklin"/>
                <a:ea typeface="Libre Franklin"/>
                <a:cs typeface="Libre Franklin"/>
                <a:sym typeface="Libre Franklin"/>
              </a:defRPr>
            </a:lvl1pPr>
            <a:lvl2pPr marR="0" lvl="1"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2pPr>
            <a:lvl3pPr marR="0" lvl="2"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3pPr>
            <a:lvl4pPr marR="0" lvl="3"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4pPr>
            <a:lvl5pPr marR="0" lvl="4"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5pPr>
            <a:lvl6pPr marR="0" lvl="5"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6pPr>
            <a:lvl7pPr marR="0" lvl="6"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7pPr>
            <a:lvl8pPr marR="0" lvl="7"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8pPr>
            <a:lvl9pPr marR="0" lvl="8"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9pPr>
          </a:lstStyle>
          <a:p>
            <a:endParaRPr/>
          </a:p>
        </p:txBody>
      </p:sp>
      <p:sp>
        <p:nvSpPr>
          <p:cNvPr id="9" name="Google Shape;9;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Libre Franklin"/>
                <a:ea typeface="Libre Franklin"/>
                <a:cs typeface="Libre Franklin"/>
                <a:sym typeface="Libre Franklin"/>
              </a:defRPr>
            </a:lvl1pPr>
            <a:lvl2pPr marR="0" lvl="1"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2pPr>
            <a:lvl3pPr marR="0" lvl="2"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3pPr>
            <a:lvl4pPr marR="0" lvl="3"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4pPr>
            <a:lvl5pPr marR="0" lvl="4"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5pPr>
            <a:lvl6pPr marR="0" lvl="5"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6pPr>
            <a:lvl7pPr marR="0" lvl="6"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7pPr>
            <a:lvl8pPr marR="0" lvl="7"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8pPr>
            <a:lvl9pPr marR="0" lvl="8"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9pPr>
          </a:lstStyle>
          <a:p>
            <a:endParaRPr/>
          </a:p>
        </p:txBody>
      </p:sp>
      <p:sp>
        <p:nvSpPr>
          <p:cNvPr id="10" name="Google Shape;10;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Libre Franklin"/>
                <a:ea typeface="Libre Franklin"/>
                <a:cs typeface="Libre Franklin"/>
                <a:sym typeface="Libre Franklin"/>
              </a:defRPr>
            </a:lvl1pPr>
            <a:lvl2pPr marL="0" marR="0" lvl="1" indent="0" algn="r" rtl="0">
              <a:spcBef>
                <a:spcPts val="0"/>
              </a:spcBef>
              <a:buNone/>
              <a:defRPr sz="1200" b="0" i="0" u="none" strike="noStrike" cap="none">
                <a:solidFill>
                  <a:srgbClr val="888888"/>
                </a:solidFill>
                <a:latin typeface="Libre Franklin"/>
                <a:ea typeface="Libre Franklin"/>
                <a:cs typeface="Libre Franklin"/>
                <a:sym typeface="Libre Franklin"/>
              </a:defRPr>
            </a:lvl2pPr>
            <a:lvl3pPr marL="0" marR="0" lvl="2" indent="0" algn="r" rtl="0">
              <a:spcBef>
                <a:spcPts val="0"/>
              </a:spcBef>
              <a:buNone/>
              <a:defRPr sz="1200" b="0" i="0" u="none" strike="noStrike" cap="none">
                <a:solidFill>
                  <a:srgbClr val="888888"/>
                </a:solidFill>
                <a:latin typeface="Libre Franklin"/>
                <a:ea typeface="Libre Franklin"/>
                <a:cs typeface="Libre Franklin"/>
                <a:sym typeface="Libre Franklin"/>
              </a:defRPr>
            </a:lvl3pPr>
            <a:lvl4pPr marL="0" marR="0" lvl="3" indent="0" algn="r" rtl="0">
              <a:spcBef>
                <a:spcPts val="0"/>
              </a:spcBef>
              <a:buNone/>
              <a:defRPr sz="1200" b="0" i="0" u="none" strike="noStrike" cap="none">
                <a:solidFill>
                  <a:srgbClr val="888888"/>
                </a:solidFill>
                <a:latin typeface="Libre Franklin"/>
                <a:ea typeface="Libre Franklin"/>
                <a:cs typeface="Libre Franklin"/>
                <a:sym typeface="Libre Franklin"/>
              </a:defRPr>
            </a:lvl4pPr>
            <a:lvl5pPr marL="0" marR="0" lvl="4" indent="0" algn="r" rtl="0">
              <a:spcBef>
                <a:spcPts val="0"/>
              </a:spcBef>
              <a:buNone/>
              <a:defRPr sz="1200" b="0" i="0" u="none" strike="noStrike" cap="none">
                <a:solidFill>
                  <a:srgbClr val="888888"/>
                </a:solidFill>
                <a:latin typeface="Libre Franklin"/>
                <a:ea typeface="Libre Franklin"/>
                <a:cs typeface="Libre Franklin"/>
                <a:sym typeface="Libre Franklin"/>
              </a:defRPr>
            </a:lvl5pPr>
            <a:lvl6pPr marL="0" marR="0" lvl="5" indent="0" algn="r" rtl="0">
              <a:spcBef>
                <a:spcPts val="0"/>
              </a:spcBef>
              <a:buNone/>
              <a:defRPr sz="1200" b="0" i="0" u="none" strike="noStrike" cap="none">
                <a:solidFill>
                  <a:srgbClr val="888888"/>
                </a:solidFill>
                <a:latin typeface="Libre Franklin"/>
                <a:ea typeface="Libre Franklin"/>
                <a:cs typeface="Libre Franklin"/>
                <a:sym typeface="Libre Franklin"/>
              </a:defRPr>
            </a:lvl6pPr>
            <a:lvl7pPr marL="0" marR="0" lvl="6" indent="0" algn="r" rtl="0">
              <a:spcBef>
                <a:spcPts val="0"/>
              </a:spcBef>
              <a:buNone/>
              <a:defRPr sz="1200" b="0" i="0" u="none" strike="noStrike" cap="none">
                <a:solidFill>
                  <a:srgbClr val="888888"/>
                </a:solidFill>
                <a:latin typeface="Libre Franklin"/>
                <a:ea typeface="Libre Franklin"/>
                <a:cs typeface="Libre Franklin"/>
                <a:sym typeface="Libre Franklin"/>
              </a:defRPr>
            </a:lvl7pPr>
            <a:lvl8pPr marL="0" marR="0" lvl="7" indent="0" algn="r" rtl="0">
              <a:spcBef>
                <a:spcPts val="0"/>
              </a:spcBef>
              <a:buNone/>
              <a:defRPr sz="1200" b="0" i="0" u="none" strike="noStrike" cap="none">
                <a:solidFill>
                  <a:srgbClr val="888888"/>
                </a:solidFill>
                <a:latin typeface="Libre Franklin"/>
                <a:ea typeface="Libre Franklin"/>
                <a:cs typeface="Libre Franklin"/>
                <a:sym typeface="Libre Franklin"/>
              </a:defRPr>
            </a:lvl8pPr>
            <a:lvl9pPr marL="0" marR="0" lvl="8" indent="0" algn="r" rtl="0">
              <a:spcBef>
                <a:spcPts val="0"/>
              </a:spcBef>
              <a:buNone/>
              <a:defRPr sz="1200" b="0" i="0" u="none" strike="noStrike" cap="none">
                <a:solidFill>
                  <a:srgbClr val="888888"/>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
        <p:nvSpPr>
          <p:cNvPr id="11" name="Google Shape;11;p35"/>
          <p:cNvSpPr/>
          <p:nvPr/>
        </p:nvSpPr>
        <p:spPr>
          <a:xfrm>
            <a:off x="0" y="6176963"/>
            <a:ext cx="12192000" cy="681037"/>
          </a:xfrm>
          <a:prstGeom prst="rect">
            <a:avLst/>
          </a:prstGeom>
          <a:solidFill>
            <a:srgbClr val="84161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a:ea typeface="Libre Franklin"/>
              <a:cs typeface="Libre Franklin"/>
              <a:sym typeface="Libre Franklin"/>
            </a:endParaRPr>
          </a:p>
        </p:txBody>
      </p:sp>
      <p:sp>
        <p:nvSpPr>
          <p:cNvPr id="12" name="Google Shape;12;p35"/>
          <p:cNvSpPr txBox="1"/>
          <p:nvPr/>
        </p:nvSpPr>
        <p:spPr>
          <a:xfrm>
            <a:off x="9855201" y="6421041"/>
            <a:ext cx="2076271" cy="188119"/>
          </a:xfrm>
          <a:prstGeom prst="rect">
            <a:avLst/>
          </a:prstGeom>
          <a:noFill/>
          <a:ln>
            <a:noFill/>
          </a:ln>
        </p:spPr>
        <p:txBody>
          <a:bodyPr spcFirstLastPara="1" wrap="square" lIns="91425" tIns="45700" rIns="91425" bIns="45700" anchor="t" anchorCtr="0">
            <a:noAutofit/>
          </a:bodyPr>
          <a:lstStyle/>
          <a:p>
            <a:pPr marL="0" marR="0" lvl="0" indent="0" algn="r" rtl="0">
              <a:lnSpc>
                <a:spcPct val="90000"/>
              </a:lnSpc>
              <a:spcBef>
                <a:spcPts val="0"/>
              </a:spcBef>
              <a:spcAft>
                <a:spcPts val="0"/>
              </a:spcAft>
              <a:buClr>
                <a:schemeClr val="lt1"/>
              </a:buClr>
              <a:buSzPts val="1200"/>
              <a:buFont typeface="Arial"/>
              <a:buNone/>
            </a:pPr>
            <a:r>
              <a:rPr lang="en-US" sz="1200" b="0" i="0" u="none" strike="noStrike" cap="none">
                <a:solidFill>
                  <a:schemeClr val="lt1"/>
                </a:solidFill>
                <a:latin typeface="Libre Franklin"/>
                <a:ea typeface="Libre Franklin"/>
                <a:cs typeface="Libre Franklin"/>
                <a:sym typeface="Libre Franklin"/>
              </a:rPr>
              <a:t>2021 - 2022</a:t>
            </a:r>
            <a:endParaRPr/>
          </a:p>
        </p:txBody>
      </p:sp>
      <p:pic>
        <p:nvPicPr>
          <p:cNvPr id="13" name="Google Shape;13;p35"/>
          <p:cNvPicPr preferRelativeResize="0"/>
          <p:nvPr/>
        </p:nvPicPr>
        <p:blipFill rotWithShape="1">
          <a:blip r:embed="rId13">
            <a:alphaModFix/>
          </a:blip>
          <a:srcRect/>
          <a:stretch/>
        </p:blipFill>
        <p:spPr>
          <a:xfrm>
            <a:off x="304800" y="6311900"/>
            <a:ext cx="2895600" cy="3937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50000"/>
        </a:lnSpc>
        <a:spcBef>
          <a:spcPts val="0"/>
        </a:spcBef>
        <a:spcAft>
          <a:spcPts val="1200"/>
        </a:spcAft>
        <a:buClr>
          <a:srgbClr val="000000"/>
        </a:buClr>
        <a:buFont typeface="Arial"/>
        <a:defRPr sz="1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tudents.ouhsc.edu/form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udents.ouhsc.edu/FormsandPolici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onstantia"/>
              <a:buNone/>
            </a:pPr>
            <a:r>
              <a:rPr lang="en-US" dirty="0"/>
              <a:t>HSC Registered Student Organizations</a:t>
            </a:r>
            <a:endParaRPr dirty="0"/>
          </a:p>
        </p:txBody>
      </p:sp>
      <p:sp>
        <p:nvSpPr>
          <p:cNvPr id="88" name="Google Shape;88;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dirty="0"/>
              <a:t>Advisor Tips &amp; Informational Session</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8FC85-BB3D-244C-BD56-1F7BE8851039}"/>
              </a:ext>
            </a:extLst>
          </p:cNvPr>
          <p:cNvSpPr>
            <a:spLocks noGrp="1"/>
          </p:cNvSpPr>
          <p:nvPr>
            <p:ph type="title"/>
          </p:nvPr>
        </p:nvSpPr>
        <p:spPr/>
        <p:txBody>
          <a:bodyPr/>
          <a:lstStyle/>
          <a:p>
            <a:r>
              <a:rPr lang="en-US" dirty="0"/>
              <a:t>Waivers/Informed Consent</a:t>
            </a:r>
          </a:p>
        </p:txBody>
      </p:sp>
      <p:sp>
        <p:nvSpPr>
          <p:cNvPr id="3" name="Text Placeholder 2">
            <a:extLst>
              <a:ext uri="{FF2B5EF4-FFF2-40B4-BE49-F238E27FC236}">
                <a16:creationId xmlns:a16="http://schemas.microsoft.com/office/drawing/2014/main" id="{B1798B9A-F2CB-DE40-B4D4-9E310EB8C3C0}"/>
              </a:ext>
            </a:extLst>
          </p:cNvPr>
          <p:cNvSpPr>
            <a:spLocks noGrp="1"/>
          </p:cNvSpPr>
          <p:nvPr>
            <p:ph type="body" idx="1"/>
          </p:nvPr>
        </p:nvSpPr>
        <p:spPr/>
        <p:txBody>
          <a:bodyPr/>
          <a:lstStyle/>
          <a:p>
            <a:pPr marL="114300" indent="0">
              <a:buNone/>
            </a:pPr>
            <a:r>
              <a:rPr lang="en-US" dirty="0"/>
              <a:t>No Form Needed if:</a:t>
            </a:r>
          </a:p>
          <a:p>
            <a:r>
              <a:rPr lang="en-US" dirty="0"/>
              <a:t>The University does not require a student or student employee to sign a form if an event or activity is either </a:t>
            </a:r>
            <a:r>
              <a:rPr lang="en-US" b="1" dirty="0"/>
              <a:t>low risk or is part of OU’s core educational mission or ordinary business</a:t>
            </a:r>
            <a:r>
              <a:rPr lang="en-US" dirty="0"/>
              <a:t>, such as required trips for courses, ordinary use of the facilities, and activities that are part of an OUHSC student employee’s job duties. </a:t>
            </a:r>
          </a:p>
        </p:txBody>
      </p:sp>
    </p:spTree>
    <p:extLst>
      <p:ext uri="{BB962C8B-B14F-4D97-AF65-F5344CB8AC3E}">
        <p14:creationId xmlns:p14="http://schemas.microsoft.com/office/powerpoint/2010/main" val="1146149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8FC85-BB3D-244C-BD56-1F7BE8851039}"/>
              </a:ext>
            </a:extLst>
          </p:cNvPr>
          <p:cNvSpPr>
            <a:spLocks noGrp="1"/>
          </p:cNvSpPr>
          <p:nvPr>
            <p:ph type="title"/>
          </p:nvPr>
        </p:nvSpPr>
        <p:spPr/>
        <p:txBody>
          <a:bodyPr/>
          <a:lstStyle/>
          <a:p>
            <a:r>
              <a:rPr lang="en-US" dirty="0"/>
              <a:t>Waivers/Informed Consent</a:t>
            </a:r>
          </a:p>
        </p:txBody>
      </p:sp>
      <p:sp>
        <p:nvSpPr>
          <p:cNvPr id="3" name="Text Placeholder 2">
            <a:extLst>
              <a:ext uri="{FF2B5EF4-FFF2-40B4-BE49-F238E27FC236}">
                <a16:creationId xmlns:a16="http://schemas.microsoft.com/office/drawing/2014/main" id="{B1798B9A-F2CB-DE40-B4D4-9E310EB8C3C0}"/>
              </a:ext>
            </a:extLst>
          </p:cNvPr>
          <p:cNvSpPr>
            <a:spLocks noGrp="1"/>
          </p:cNvSpPr>
          <p:nvPr>
            <p:ph type="body" idx="1"/>
          </p:nvPr>
        </p:nvSpPr>
        <p:spPr/>
        <p:txBody>
          <a:bodyPr/>
          <a:lstStyle/>
          <a:p>
            <a:pPr marL="114300" indent="0">
              <a:buNone/>
            </a:pPr>
            <a:r>
              <a:rPr lang="en-US" dirty="0"/>
              <a:t>Waiver and Liability Release needed if:</a:t>
            </a:r>
          </a:p>
          <a:p>
            <a:r>
              <a:rPr lang="en-US" dirty="0"/>
              <a:t>The University </a:t>
            </a:r>
            <a:r>
              <a:rPr lang="en-US" b="1" dirty="0"/>
              <a:t>requires a signed Waiver and Release of Liability form</a:t>
            </a:r>
            <a:r>
              <a:rPr lang="en-US" dirty="0"/>
              <a:t> from each participant in an </a:t>
            </a:r>
            <a:r>
              <a:rPr lang="en-US" b="1" dirty="0"/>
              <a:t>activity that is high risk or that is sponsored by a non-OUHSC entity like a non-administrative/academic student organization </a:t>
            </a:r>
            <a:r>
              <a:rPr lang="en-US" dirty="0"/>
              <a:t>or a private party. This includes third parties’ non-educational use of OUHSC facilities, including summer camps and for-profit corporate events.</a:t>
            </a:r>
          </a:p>
        </p:txBody>
      </p:sp>
    </p:spTree>
    <p:extLst>
      <p:ext uri="{BB962C8B-B14F-4D97-AF65-F5344CB8AC3E}">
        <p14:creationId xmlns:p14="http://schemas.microsoft.com/office/powerpoint/2010/main" val="848967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8FC85-BB3D-244C-BD56-1F7BE8851039}"/>
              </a:ext>
            </a:extLst>
          </p:cNvPr>
          <p:cNvSpPr>
            <a:spLocks noGrp="1"/>
          </p:cNvSpPr>
          <p:nvPr>
            <p:ph type="title"/>
          </p:nvPr>
        </p:nvSpPr>
        <p:spPr/>
        <p:txBody>
          <a:bodyPr/>
          <a:lstStyle/>
          <a:p>
            <a:r>
              <a:rPr lang="en-US" dirty="0"/>
              <a:t>Insurance</a:t>
            </a:r>
          </a:p>
        </p:txBody>
      </p:sp>
      <p:sp>
        <p:nvSpPr>
          <p:cNvPr id="3" name="Text Placeholder 2">
            <a:extLst>
              <a:ext uri="{FF2B5EF4-FFF2-40B4-BE49-F238E27FC236}">
                <a16:creationId xmlns:a16="http://schemas.microsoft.com/office/drawing/2014/main" id="{B1798B9A-F2CB-DE40-B4D4-9E310EB8C3C0}"/>
              </a:ext>
            </a:extLst>
          </p:cNvPr>
          <p:cNvSpPr>
            <a:spLocks noGrp="1"/>
          </p:cNvSpPr>
          <p:nvPr>
            <p:ph type="body" idx="1"/>
          </p:nvPr>
        </p:nvSpPr>
        <p:spPr/>
        <p:txBody>
          <a:bodyPr>
            <a:normAutofit/>
          </a:bodyPr>
          <a:lstStyle/>
          <a:p>
            <a:r>
              <a:rPr lang="en-US" sz="2000" b="1" dirty="0"/>
              <a:t>The University requires liability insurance for Moderate Risk and High Risk events held on OUHSC property</a:t>
            </a:r>
            <a:r>
              <a:rPr lang="en-US" sz="2000" dirty="0"/>
              <a:t>. Event liability insurance protects OU. This insurance does not take the place of mandatory health insurance for individual participants that may be appropriate for moderate or high risk activities and required of certain organizations. Proof of liability insurance is required before a reservation of OUHSC property can be confirmed.</a:t>
            </a:r>
          </a:p>
          <a:p>
            <a:r>
              <a:rPr lang="en-US" sz="2000" dirty="0"/>
              <a:t>To assist RSOs in obtaining insurance, OU Risk Management offers event insurance policies through their affiliate, University Risk Management and Insurance Association. The URMIA TULIP insurance policy has been created especially for groups using college or university facilities. It is event-specific.</a:t>
            </a:r>
          </a:p>
          <a:p>
            <a:r>
              <a:rPr lang="en-US" sz="2000" dirty="0"/>
              <a:t>For questions concerning the TULIP program, please contact the Office of Risk Management at (405) 271-3287. </a:t>
            </a:r>
          </a:p>
        </p:txBody>
      </p:sp>
    </p:spTree>
    <p:extLst>
      <p:ext uri="{BB962C8B-B14F-4D97-AF65-F5344CB8AC3E}">
        <p14:creationId xmlns:p14="http://schemas.microsoft.com/office/powerpoint/2010/main" val="1493686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8"/>
          <p:cNvSpPr txBox="1">
            <a:spLocks noGrp="1"/>
          </p:cNvSpPr>
          <p:nvPr>
            <p:ph type="title"/>
          </p:nvPr>
        </p:nvSpPr>
        <p:spPr/>
        <p:txBody>
          <a:bodyPr/>
          <a:lstStyle/>
          <a:p>
            <a:pPr lvl="0"/>
            <a:r>
              <a:rPr lang="en-US"/>
              <a:t>Minors on Campus </a:t>
            </a:r>
          </a:p>
        </p:txBody>
      </p:sp>
      <p:sp>
        <p:nvSpPr>
          <p:cNvPr id="130" name="Google Shape;130;p8"/>
          <p:cNvSpPr txBox="1">
            <a:spLocks noGrp="1"/>
          </p:cNvSpPr>
          <p:nvPr>
            <p:ph type="body" idx="1"/>
          </p:nvPr>
        </p:nvSpPr>
        <p:spPr/>
        <p:txBody>
          <a:bodyPr>
            <a:normAutofit fontScale="85000" lnSpcReduction="10000"/>
          </a:bodyPr>
          <a:lstStyle/>
          <a:p>
            <a:pPr lvl="0"/>
            <a:r>
              <a:rPr lang="en-US"/>
              <a:t>University best practice policy for ensuring safety of minors (anyone under 18)</a:t>
            </a:r>
          </a:p>
          <a:p>
            <a:pPr lvl="0"/>
            <a:r>
              <a:rPr lang="en-US"/>
              <a:t>If your student organization is planning an event that is specifically for minors, then…</a:t>
            </a:r>
          </a:p>
          <a:p>
            <a:pPr lvl="1"/>
            <a:r>
              <a:rPr lang="en-US"/>
              <a:t>see Minors on Campus and RSO (Academic/Administrative or third party) handouts</a:t>
            </a:r>
          </a:p>
          <a:p>
            <a:pPr lvl="1"/>
            <a:r>
              <a:rPr lang="en-US"/>
              <a:t>email MinorsOnCampus@ouhsc.edu</a:t>
            </a:r>
          </a:p>
          <a:p>
            <a:pPr lvl="1"/>
            <a:r>
              <a:rPr lang="en-US"/>
              <a:t>visit https://risk.ouhsc.edu/Minors-on-Campus</a:t>
            </a:r>
          </a:p>
          <a:p>
            <a:pPr lvl="1"/>
            <a:r>
              <a:rPr lang="en-US"/>
              <a:t>University will assess risk and liability waivers; background checks, ensure proper supervision</a:t>
            </a:r>
          </a:p>
          <a:p>
            <a:pPr lvl="0"/>
            <a:r>
              <a:rPr lang="en-US"/>
              <a:t>If your student organization is planning a community event that may include minors, follow guidelines for visitors on campus and ensure parents/guardians maintain line-of-sight supervision of minors.</a:t>
            </a:r>
          </a:p>
          <a:p>
            <a:pPr lvl="0"/>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8"/>
          <p:cNvSpPr txBox="1">
            <a:spLocks noGrp="1"/>
          </p:cNvSpPr>
          <p:nvPr>
            <p:ph type="title"/>
          </p:nvPr>
        </p:nvSpPr>
        <p:spPr/>
        <p:txBody>
          <a:bodyPr/>
          <a:lstStyle/>
          <a:p>
            <a:pPr lvl="0"/>
            <a:r>
              <a:rPr lang="en-US" dirty="0"/>
              <a:t>Travel</a:t>
            </a:r>
          </a:p>
        </p:txBody>
      </p:sp>
      <p:sp>
        <p:nvSpPr>
          <p:cNvPr id="130" name="Google Shape;130;p8"/>
          <p:cNvSpPr txBox="1">
            <a:spLocks noGrp="1"/>
          </p:cNvSpPr>
          <p:nvPr>
            <p:ph type="body" idx="1"/>
          </p:nvPr>
        </p:nvSpPr>
        <p:spPr/>
        <p:txBody>
          <a:bodyPr>
            <a:normAutofit/>
          </a:bodyPr>
          <a:lstStyle/>
          <a:p>
            <a:pPr lvl="0"/>
            <a:r>
              <a:rPr lang="en-US" dirty="0"/>
              <a:t>Travel documentation is required to be filed with HSC Student Affairs for RSO travel.</a:t>
            </a:r>
          </a:p>
          <a:p>
            <a:pPr lvl="1"/>
            <a:r>
              <a:rPr lang="en-US" dirty="0"/>
              <a:t>This policy does not apply to day travel within the State of Oklahoma, travel to another OU campus, travel in connection with Academic or Administrative organizations, travel for faculty-led programs or credit-bearing courses, or travel that is funded by an OU college or department. These activities may be addressed by other OU policies.</a:t>
            </a:r>
          </a:p>
        </p:txBody>
      </p:sp>
    </p:spTree>
    <p:extLst>
      <p:ext uri="{BB962C8B-B14F-4D97-AF65-F5344CB8AC3E}">
        <p14:creationId xmlns:p14="http://schemas.microsoft.com/office/powerpoint/2010/main" val="39990091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nstantia"/>
              <a:buNone/>
            </a:pPr>
            <a:r>
              <a:rPr lang="en-US"/>
              <a:t>Title IX</a:t>
            </a:r>
            <a:endParaRPr/>
          </a:p>
        </p:txBody>
      </p:sp>
      <p:sp>
        <p:nvSpPr>
          <p:cNvPr id="172" name="Google Shape;172;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Federal statue that prohibits gender discrimination.</a:t>
            </a:r>
            <a:endParaRPr/>
          </a:p>
          <a:p>
            <a:pPr marL="228600" lvl="0" indent="-228600" algn="l" rtl="0">
              <a:lnSpc>
                <a:spcPct val="90000"/>
              </a:lnSpc>
              <a:spcBef>
                <a:spcPts val="1000"/>
              </a:spcBef>
              <a:spcAft>
                <a:spcPts val="0"/>
              </a:spcAft>
              <a:buClr>
                <a:schemeClr val="dk1"/>
              </a:buClr>
              <a:buSzPts val="2800"/>
              <a:buChar char="•"/>
            </a:pPr>
            <a:r>
              <a:rPr lang="en-US"/>
              <a:t>The University condemns discrimination based on sex or gender, sexual harassment, sexual assault, sexual orientation discrimination, discrimination based on gender identity or expression, and sexual misconduct.</a:t>
            </a:r>
            <a:endParaRPr/>
          </a:p>
          <a:p>
            <a:pPr marL="228600" lvl="0" indent="-228600" algn="l" rtl="0">
              <a:lnSpc>
                <a:spcPct val="90000"/>
              </a:lnSpc>
              <a:spcBef>
                <a:spcPts val="1000"/>
              </a:spcBef>
              <a:spcAft>
                <a:spcPts val="0"/>
              </a:spcAft>
              <a:buClr>
                <a:schemeClr val="dk1"/>
              </a:buClr>
              <a:buSzPts val="2800"/>
              <a:buChar char="•"/>
            </a:pPr>
            <a:r>
              <a:rPr lang="en-US"/>
              <a:t>Please note these policies protect and govern all OU campuses and affiliation agreements. </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nstantia"/>
              <a:buNone/>
            </a:pPr>
            <a:r>
              <a:rPr lang="en-US"/>
              <a:t>Title IX</a:t>
            </a:r>
            <a:endParaRPr/>
          </a:p>
        </p:txBody>
      </p:sp>
      <p:sp>
        <p:nvSpPr>
          <p:cNvPr id="178" name="Google Shape;178;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2800"/>
              <a:buChar char="•"/>
            </a:pPr>
            <a:r>
              <a:rPr lang="en-US"/>
              <a:t>Policy violations include:</a:t>
            </a:r>
            <a:endParaRPr/>
          </a:p>
          <a:p>
            <a:pPr marL="685800" lvl="1" indent="-228600" algn="l" rtl="0">
              <a:lnSpc>
                <a:spcPct val="90000"/>
              </a:lnSpc>
              <a:spcBef>
                <a:spcPts val="500"/>
              </a:spcBef>
              <a:spcAft>
                <a:spcPts val="0"/>
              </a:spcAft>
              <a:buClr>
                <a:schemeClr val="dk1"/>
              </a:buClr>
              <a:buSzPts val="2400"/>
              <a:buChar char="•"/>
            </a:pPr>
            <a:r>
              <a:rPr lang="en-US"/>
              <a:t>Gender Discrimination</a:t>
            </a:r>
            <a:endParaRPr/>
          </a:p>
          <a:p>
            <a:pPr marL="685800" lvl="1" indent="-228600" algn="l" rtl="0">
              <a:lnSpc>
                <a:spcPct val="90000"/>
              </a:lnSpc>
              <a:spcBef>
                <a:spcPts val="500"/>
              </a:spcBef>
              <a:spcAft>
                <a:spcPts val="0"/>
              </a:spcAft>
              <a:buClr>
                <a:schemeClr val="dk1"/>
              </a:buClr>
              <a:buSzPts val="2400"/>
              <a:buChar char="•"/>
            </a:pPr>
            <a:r>
              <a:rPr lang="en-US"/>
              <a:t>Sexual Harassment</a:t>
            </a:r>
            <a:endParaRPr/>
          </a:p>
          <a:p>
            <a:pPr marL="685800" lvl="1" indent="-228600" algn="l" rtl="0">
              <a:lnSpc>
                <a:spcPct val="90000"/>
              </a:lnSpc>
              <a:spcBef>
                <a:spcPts val="500"/>
              </a:spcBef>
              <a:spcAft>
                <a:spcPts val="0"/>
              </a:spcAft>
              <a:buClr>
                <a:schemeClr val="dk1"/>
              </a:buClr>
              <a:buSzPts val="2400"/>
              <a:buChar char="•"/>
            </a:pPr>
            <a:r>
              <a:rPr lang="en-US"/>
              <a:t>Sexual Violence</a:t>
            </a:r>
            <a:endParaRPr/>
          </a:p>
          <a:p>
            <a:pPr marL="685800" lvl="1" indent="-228600" algn="l" rtl="0">
              <a:lnSpc>
                <a:spcPct val="90000"/>
              </a:lnSpc>
              <a:spcBef>
                <a:spcPts val="500"/>
              </a:spcBef>
              <a:spcAft>
                <a:spcPts val="0"/>
              </a:spcAft>
              <a:buClr>
                <a:schemeClr val="dk1"/>
              </a:buClr>
              <a:buSzPts val="2400"/>
              <a:buChar char="•"/>
            </a:pPr>
            <a:r>
              <a:rPr lang="en-US"/>
              <a:t>Sexual Exploitation </a:t>
            </a:r>
            <a:endParaRPr/>
          </a:p>
          <a:p>
            <a:pPr marL="685800" lvl="1" indent="-228600" algn="l" rtl="0">
              <a:lnSpc>
                <a:spcPct val="90000"/>
              </a:lnSpc>
              <a:spcBef>
                <a:spcPts val="500"/>
              </a:spcBef>
              <a:spcAft>
                <a:spcPts val="0"/>
              </a:spcAft>
              <a:buClr>
                <a:schemeClr val="dk1"/>
              </a:buClr>
              <a:buSzPts val="2400"/>
              <a:buChar char="•"/>
            </a:pPr>
            <a:r>
              <a:rPr lang="en-US"/>
              <a:t>Sexual Orientation </a:t>
            </a:r>
            <a:endParaRPr/>
          </a:p>
          <a:p>
            <a:pPr marL="685800" lvl="1" indent="-228600" algn="l" rtl="0">
              <a:lnSpc>
                <a:spcPct val="90000"/>
              </a:lnSpc>
              <a:spcBef>
                <a:spcPts val="500"/>
              </a:spcBef>
              <a:spcAft>
                <a:spcPts val="0"/>
              </a:spcAft>
              <a:buClr>
                <a:schemeClr val="dk1"/>
              </a:buClr>
              <a:buSzPts val="2400"/>
              <a:buChar char="•"/>
            </a:pPr>
            <a:r>
              <a:rPr lang="en-US"/>
              <a:t>Stalking</a:t>
            </a:r>
            <a:endParaRPr/>
          </a:p>
          <a:p>
            <a:pPr marL="685800" lvl="1" indent="-228600" algn="l" rtl="0">
              <a:lnSpc>
                <a:spcPct val="90000"/>
              </a:lnSpc>
              <a:spcBef>
                <a:spcPts val="500"/>
              </a:spcBef>
              <a:spcAft>
                <a:spcPts val="0"/>
              </a:spcAft>
              <a:buClr>
                <a:schemeClr val="dk1"/>
              </a:buClr>
              <a:buSzPts val="2400"/>
              <a:buChar char="•"/>
            </a:pPr>
            <a:r>
              <a:rPr lang="en-US"/>
              <a:t>Domestic &amp; Dating Violence</a:t>
            </a:r>
            <a:endParaRPr/>
          </a:p>
          <a:p>
            <a:pPr marL="685800" lvl="1" indent="-228600" algn="l" rtl="0">
              <a:lnSpc>
                <a:spcPct val="90000"/>
              </a:lnSpc>
              <a:spcBef>
                <a:spcPts val="500"/>
              </a:spcBef>
              <a:spcAft>
                <a:spcPts val="0"/>
              </a:spcAft>
              <a:buClr>
                <a:schemeClr val="dk1"/>
              </a:buClr>
              <a:buSzPts val="2400"/>
              <a:buChar char="•"/>
            </a:pPr>
            <a:r>
              <a:rPr lang="en-US"/>
              <a:t>Pregnancy &amp; Parenting Rights</a:t>
            </a:r>
            <a:endParaRPr/>
          </a:p>
          <a:p>
            <a:pPr marL="685800" lvl="1" indent="-228600" algn="l" rtl="0">
              <a:lnSpc>
                <a:spcPct val="90000"/>
              </a:lnSpc>
              <a:spcBef>
                <a:spcPts val="500"/>
              </a:spcBef>
              <a:spcAft>
                <a:spcPts val="0"/>
              </a:spcAft>
              <a:buClr>
                <a:schemeClr val="dk1"/>
              </a:buClr>
              <a:buSzPts val="2400"/>
              <a:buChar char="•"/>
            </a:pPr>
            <a:r>
              <a:rPr lang="en-US"/>
              <a:t>Consensual Relations</a:t>
            </a:r>
            <a:endParaRPr/>
          </a:p>
          <a:p>
            <a:pPr marL="685800" lvl="1" indent="-228600" algn="l" rtl="0">
              <a:lnSpc>
                <a:spcPct val="90000"/>
              </a:lnSpc>
              <a:spcBef>
                <a:spcPts val="500"/>
              </a:spcBef>
              <a:spcAft>
                <a:spcPts val="0"/>
              </a:spcAft>
              <a:buClr>
                <a:schemeClr val="dk1"/>
              </a:buClr>
              <a:buSzPts val="2400"/>
              <a:buChar char="•"/>
            </a:pPr>
            <a:r>
              <a:rPr lang="en-US"/>
              <a:t>Minors on Campus (next section)</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nstantia"/>
              <a:buNone/>
            </a:pPr>
            <a:r>
              <a:rPr lang="en-US"/>
              <a:t>Title IX</a:t>
            </a:r>
            <a:endParaRPr/>
          </a:p>
        </p:txBody>
      </p:sp>
      <p:sp>
        <p:nvSpPr>
          <p:cNvPr id="184" name="Google Shape;184;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Report immediately.</a:t>
            </a:r>
            <a:endParaRPr/>
          </a:p>
          <a:p>
            <a:pPr marL="685800" lvl="1" indent="-228600" algn="l" rtl="0">
              <a:lnSpc>
                <a:spcPct val="90000"/>
              </a:lnSpc>
              <a:spcBef>
                <a:spcPts val="500"/>
              </a:spcBef>
              <a:spcAft>
                <a:spcPts val="0"/>
              </a:spcAft>
              <a:buClr>
                <a:schemeClr val="dk1"/>
              </a:buClr>
              <a:buSzPts val="2400"/>
              <a:buChar char="•"/>
            </a:pPr>
            <a:r>
              <a:rPr lang="en-US"/>
              <a:t>Report to Associate Title IX Coordinator, Kate Stanton | kate-stanton@ouhsc.edu or (405) 271-2416.</a:t>
            </a:r>
            <a:endParaRPr/>
          </a:p>
          <a:p>
            <a:pPr marL="228600" lvl="0" indent="-228600" algn="l" rtl="0">
              <a:lnSpc>
                <a:spcPct val="90000"/>
              </a:lnSpc>
              <a:spcBef>
                <a:spcPts val="1000"/>
              </a:spcBef>
              <a:spcAft>
                <a:spcPts val="0"/>
              </a:spcAft>
              <a:buClr>
                <a:schemeClr val="dk1"/>
              </a:buClr>
              <a:buSzPts val="2800"/>
              <a:buChar char="•"/>
            </a:pPr>
            <a:r>
              <a:rPr lang="en-US"/>
              <a:t>Employees have an obligation to report.</a:t>
            </a:r>
            <a:endParaRPr/>
          </a:p>
          <a:p>
            <a:pPr marL="228600" lvl="0" indent="-228600" algn="l" rtl="0">
              <a:lnSpc>
                <a:spcPct val="90000"/>
              </a:lnSpc>
              <a:spcBef>
                <a:spcPts val="1000"/>
              </a:spcBef>
              <a:spcAft>
                <a:spcPts val="0"/>
              </a:spcAft>
              <a:buClr>
                <a:schemeClr val="dk1"/>
              </a:buClr>
              <a:buSzPts val="2800"/>
              <a:buChar char="•"/>
            </a:pPr>
            <a:r>
              <a:rPr lang="en-US"/>
              <a:t>Resources are available.</a:t>
            </a:r>
            <a:endParaRPr/>
          </a:p>
          <a:p>
            <a:pPr marL="228600" lvl="0" indent="-228600" algn="l" rtl="0">
              <a:lnSpc>
                <a:spcPct val="90000"/>
              </a:lnSpc>
              <a:spcBef>
                <a:spcPts val="1000"/>
              </a:spcBef>
              <a:spcAft>
                <a:spcPts val="0"/>
              </a:spcAft>
              <a:buClr>
                <a:schemeClr val="dk1"/>
              </a:buClr>
              <a:buSzPts val="2800"/>
              <a:buChar char="•"/>
            </a:pPr>
            <a:r>
              <a:rPr lang="en-US"/>
              <a:t>Online information: students.ouhsc.edu </a:t>
            </a:r>
            <a:endParaRPr/>
          </a:p>
          <a:p>
            <a:pPr marL="228600" lvl="0" indent="-228600" algn="l" rtl="0">
              <a:lnSpc>
                <a:spcPct val="90000"/>
              </a:lnSpc>
              <a:spcBef>
                <a:spcPts val="1000"/>
              </a:spcBef>
              <a:spcAft>
                <a:spcPts val="0"/>
              </a:spcAft>
              <a:buClr>
                <a:schemeClr val="dk1"/>
              </a:buClr>
              <a:buSzPts val="2800"/>
              <a:buChar char="•"/>
            </a:pPr>
            <a:r>
              <a:rPr lang="en-US"/>
              <a:t>Make change: attend Be the Change Active Bystander Training</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nstantia"/>
              <a:buNone/>
            </a:pPr>
            <a:r>
              <a:rPr lang="en-US" dirty="0"/>
              <a:t>SGA Funding for RSOs</a:t>
            </a:r>
            <a:endParaRPr dirty="0"/>
          </a:p>
        </p:txBody>
      </p:sp>
      <p:sp>
        <p:nvSpPr>
          <p:cNvPr id="196" name="Google Shape;196;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The OUHSC Student Government Association receives 10% of student activity fee money to use for campus-wide activities and initiatives.</a:t>
            </a:r>
          </a:p>
          <a:p>
            <a:pPr marL="228600" lvl="0" indent="-228600" algn="l" rtl="0">
              <a:lnSpc>
                <a:spcPct val="90000"/>
              </a:lnSpc>
              <a:spcBef>
                <a:spcPts val="0"/>
              </a:spcBef>
              <a:spcAft>
                <a:spcPts val="0"/>
              </a:spcAft>
              <a:buClr>
                <a:schemeClr val="dk1"/>
              </a:buClr>
              <a:buSzPts val="2800"/>
              <a:buChar char="•"/>
            </a:pPr>
            <a:r>
              <a:rPr lang="en-US" dirty="0"/>
              <a:t>Each fall, SGA allocates funds to student organizations that apply for funding. Funding is allocated based on prior impact and is focused on broad campus impact.</a:t>
            </a:r>
          </a:p>
          <a:p>
            <a:pPr marL="685800" lvl="1" indent="-228600">
              <a:spcBef>
                <a:spcPts val="0"/>
              </a:spcBef>
              <a:buSzPts val="2800"/>
            </a:pPr>
            <a:r>
              <a:rPr lang="en-US" dirty="0"/>
              <a:t>Applications are historically due the Sunday after Labor Day.</a:t>
            </a:r>
          </a:p>
          <a:p>
            <a:pPr marL="228600" lvl="0" indent="-228600" algn="l" rtl="0">
              <a:lnSpc>
                <a:spcPct val="90000"/>
              </a:lnSpc>
              <a:spcBef>
                <a:spcPts val="0"/>
              </a:spcBef>
              <a:spcAft>
                <a:spcPts val="0"/>
              </a:spcAft>
              <a:buClr>
                <a:schemeClr val="dk1"/>
              </a:buClr>
              <a:buSzPts val="2800"/>
              <a:buChar char="•"/>
            </a:pPr>
            <a:r>
              <a:rPr lang="en-US" dirty="0"/>
              <a:t>All organizations (except for the college student associations) can apply for SGA funds.</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nstantia"/>
              <a:buNone/>
            </a:pPr>
            <a:r>
              <a:rPr lang="en-US" dirty="0"/>
              <a:t>Spending Guidelines for SGA Funds</a:t>
            </a:r>
            <a:endParaRPr dirty="0"/>
          </a:p>
        </p:txBody>
      </p:sp>
      <p:sp>
        <p:nvSpPr>
          <p:cNvPr id="196" name="Google Shape;196;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The SGA Spending Guidelines cover how student organizations can use SGA funds, and these guidelines generally apply to all student activity fee money.</a:t>
            </a:r>
          </a:p>
          <a:p>
            <a:pPr marL="685800" lvl="1" indent="-228600">
              <a:spcBef>
                <a:spcPts val="0"/>
              </a:spcBef>
              <a:buSzPts val="2800"/>
            </a:pPr>
            <a:r>
              <a:rPr lang="en-US" b="1" dirty="0"/>
              <a:t>These funds cannot be used for fundraising, donations, or gifts.</a:t>
            </a:r>
          </a:p>
          <a:p>
            <a:pPr marL="228600" indent="-228600">
              <a:spcBef>
                <a:spcPts val="0"/>
              </a:spcBef>
              <a:buSzPts val="2800"/>
            </a:pPr>
            <a:endParaRPr lang="en-US" dirty="0"/>
          </a:p>
        </p:txBody>
      </p:sp>
    </p:spTree>
    <p:extLst>
      <p:ext uri="{BB962C8B-B14F-4D97-AF65-F5344CB8AC3E}">
        <p14:creationId xmlns:p14="http://schemas.microsoft.com/office/powerpoint/2010/main" val="21696026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txBox="1">
            <a:spLocks noGrp="1"/>
          </p:cNvSpPr>
          <p:nvPr>
            <p:ph type="title"/>
          </p:nvPr>
        </p:nvSpPr>
        <p:spPr/>
        <p:txBody>
          <a:bodyPr/>
          <a:lstStyle/>
          <a:p>
            <a:pPr lvl="0"/>
            <a:r>
              <a:rPr lang="en-US"/>
              <a:t>Informational Session</a:t>
            </a:r>
          </a:p>
        </p:txBody>
      </p:sp>
      <p:sp>
        <p:nvSpPr>
          <p:cNvPr id="94" name="Google Shape;94;p2"/>
          <p:cNvSpPr txBox="1">
            <a:spLocks noGrp="1"/>
          </p:cNvSpPr>
          <p:nvPr>
            <p:ph type="body" idx="1"/>
          </p:nvPr>
        </p:nvSpPr>
        <p:spPr/>
        <p:txBody>
          <a:bodyPr>
            <a:normAutofit fontScale="92500" lnSpcReduction="20000"/>
          </a:bodyPr>
          <a:lstStyle/>
          <a:p>
            <a:pPr lvl="0"/>
            <a:r>
              <a:rPr lang="en-US" dirty="0"/>
              <a:t>Types of RSOs</a:t>
            </a:r>
          </a:p>
          <a:p>
            <a:pPr lvl="0"/>
            <a:r>
              <a:rPr lang="en-US" dirty="0"/>
              <a:t>Licensing &amp; Trademarks</a:t>
            </a:r>
          </a:p>
          <a:p>
            <a:pPr lvl="0"/>
            <a:r>
              <a:rPr lang="en-US" dirty="0"/>
              <a:t>Risk Management Policy</a:t>
            </a:r>
          </a:p>
          <a:p>
            <a:pPr lvl="1"/>
            <a:r>
              <a:rPr lang="en-US" dirty="0"/>
              <a:t>Waivers/Informed Consent</a:t>
            </a:r>
          </a:p>
          <a:p>
            <a:pPr lvl="1"/>
            <a:r>
              <a:rPr lang="en-US" dirty="0"/>
              <a:t>Insurance</a:t>
            </a:r>
          </a:p>
          <a:p>
            <a:pPr lvl="1"/>
            <a:r>
              <a:rPr lang="en-US" dirty="0"/>
              <a:t>Travel</a:t>
            </a:r>
          </a:p>
          <a:p>
            <a:pPr lvl="1"/>
            <a:r>
              <a:rPr lang="en-US" dirty="0"/>
              <a:t>Minors on Campus</a:t>
            </a:r>
          </a:p>
          <a:p>
            <a:pPr lvl="0"/>
            <a:r>
              <a:rPr lang="en-US" dirty="0"/>
              <a:t>Title IX</a:t>
            </a:r>
          </a:p>
          <a:p>
            <a:pPr lvl="0"/>
            <a:r>
              <a:rPr lang="en-US" dirty="0"/>
              <a:t>SGA Funding</a:t>
            </a:r>
          </a:p>
          <a:p>
            <a:pPr lvl="0"/>
            <a:r>
              <a:rPr lang="en-US" dirty="0"/>
              <a:t>Student Activity Fee Use</a:t>
            </a:r>
          </a:p>
          <a:p>
            <a:pPr lvl="0"/>
            <a:r>
              <a:rPr lang="en-US" dirty="0"/>
              <a:t>External Accounts</a:t>
            </a:r>
          </a:p>
          <a:p>
            <a:pPr lvl="0"/>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onstantia"/>
              <a:buNone/>
            </a:pPr>
            <a:r>
              <a:rPr lang="en-US" dirty="0"/>
              <a:t>Outside Accounts</a:t>
            </a:r>
            <a:endParaRPr dirty="0"/>
          </a:p>
        </p:txBody>
      </p:sp>
      <p:sp>
        <p:nvSpPr>
          <p:cNvPr id="196" name="Google Shape;196;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r>
              <a:rPr lang="en-US" sz="2400" dirty="0"/>
              <a:t>Funds provided by SGA cannot be moved to an outside account and they cannot be used to fundraise for the organization. It is always best to have a conversation with your student org members to ensure an outside account is needed. </a:t>
            </a:r>
          </a:p>
          <a:p>
            <a:r>
              <a:rPr lang="en-US" sz="2400" dirty="0"/>
              <a:t>Before setting up an outside bank account, you’ll want to be aware of a few forms: </a:t>
            </a:r>
          </a:p>
          <a:p>
            <a:pPr lvl="1"/>
            <a:r>
              <a:rPr lang="en-US" sz="2000" dirty="0"/>
              <a:t>Form SS-4 | Apply for EIN</a:t>
            </a:r>
          </a:p>
          <a:p>
            <a:pPr lvl="1"/>
            <a:r>
              <a:rPr lang="en-US" sz="2000" dirty="0"/>
              <a:t>Form 8822-b | Change responsible party (Each election cycle)</a:t>
            </a:r>
          </a:p>
          <a:p>
            <a:pPr lvl="1"/>
            <a:r>
              <a:rPr lang="en-US" sz="2000" dirty="0"/>
              <a:t>Form 990-N (e-Postcard) | Annual filing</a:t>
            </a:r>
          </a:p>
        </p:txBody>
      </p:sp>
    </p:spTree>
    <p:extLst>
      <p:ext uri="{BB962C8B-B14F-4D97-AF65-F5344CB8AC3E}">
        <p14:creationId xmlns:p14="http://schemas.microsoft.com/office/powerpoint/2010/main" val="21392714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3"/>
          <p:cNvSpPr txBox="1">
            <a:spLocks noGrp="1"/>
          </p:cNvSpPr>
          <p:nvPr>
            <p:ph type="title"/>
          </p:nvPr>
        </p:nvSpPr>
        <p:spPr/>
        <p:txBody>
          <a:bodyPr/>
          <a:lstStyle/>
          <a:p>
            <a:pPr lvl="0"/>
            <a:r>
              <a:rPr lang="en-US" dirty="0"/>
              <a:t>HSC Student Affairs Resource Page</a:t>
            </a:r>
          </a:p>
        </p:txBody>
      </p:sp>
      <p:sp>
        <p:nvSpPr>
          <p:cNvPr id="100" name="Google Shape;100;p3"/>
          <p:cNvSpPr txBox="1">
            <a:spLocks noGrp="1"/>
          </p:cNvSpPr>
          <p:nvPr>
            <p:ph type="body" idx="1"/>
          </p:nvPr>
        </p:nvSpPr>
        <p:spPr/>
        <p:txBody>
          <a:bodyPr/>
          <a:lstStyle/>
          <a:p>
            <a:pPr marL="114300" lvl="0" indent="0">
              <a:buNone/>
            </a:pPr>
            <a:r>
              <a:rPr lang="en-US" dirty="0">
                <a:hlinkClick r:id="rId3"/>
              </a:rPr>
              <a:t>https://students.ouhsc.edu/forms</a:t>
            </a:r>
            <a:endParaRPr lang="en-US" dirty="0"/>
          </a:p>
          <a:p>
            <a:pPr lvl="0"/>
            <a:endParaRPr lang="en-US" dirty="0"/>
          </a:p>
          <a:p>
            <a:pPr lvl="0"/>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3"/>
          <p:cNvSpPr txBox="1">
            <a:spLocks noGrp="1"/>
          </p:cNvSpPr>
          <p:nvPr>
            <p:ph type="title"/>
          </p:nvPr>
        </p:nvSpPr>
        <p:spPr/>
        <p:txBody>
          <a:bodyPr/>
          <a:lstStyle/>
          <a:p>
            <a:pPr lvl="0"/>
            <a:r>
              <a:rPr lang="en-US"/>
              <a:t>Types of Student Organizations</a:t>
            </a:r>
          </a:p>
        </p:txBody>
      </p:sp>
      <p:sp>
        <p:nvSpPr>
          <p:cNvPr id="100" name="Google Shape;100;p3"/>
          <p:cNvSpPr txBox="1">
            <a:spLocks noGrp="1"/>
          </p:cNvSpPr>
          <p:nvPr>
            <p:ph type="body" idx="1"/>
          </p:nvPr>
        </p:nvSpPr>
        <p:spPr/>
        <p:txBody>
          <a:bodyPr/>
          <a:lstStyle/>
          <a:p>
            <a:pPr lvl="0"/>
            <a:r>
              <a:rPr lang="en-US" dirty="0"/>
              <a:t>HSC Student Government Association (SGA) Administrative Organizations</a:t>
            </a:r>
          </a:p>
          <a:p>
            <a:pPr lvl="1"/>
            <a:r>
              <a:rPr lang="en-US" dirty="0"/>
              <a:t>Official Student Council in each college.</a:t>
            </a:r>
          </a:p>
          <a:p>
            <a:pPr lvl="0"/>
            <a:r>
              <a:rPr lang="en-US" dirty="0"/>
              <a:t>HSC Registered Academic Student Organizations</a:t>
            </a:r>
          </a:p>
          <a:p>
            <a:pPr lvl="1"/>
            <a:r>
              <a:rPr lang="en-US" dirty="0"/>
              <a:t>Organizations approved by a dean’s office</a:t>
            </a:r>
          </a:p>
          <a:p>
            <a:pPr lvl="1"/>
            <a:r>
              <a:rPr lang="en-US" dirty="0"/>
              <a:t>No national affiliation </a:t>
            </a:r>
          </a:p>
          <a:p>
            <a:pPr lvl="1"/>
            <a:r>
              <a:rPr lang="en-US" dirty="0"/>
              <a:t>Examples include Class of 20XX, ________ interest group, etc.</a:t>
            </a:r>
          </a:p>
          <a:p>
            <a:pPr lvl="0"/>
            <a:endParaRPr lang="en-US" dirty="0"/>
          </a:p>
        </p:txBody>
      </p:sp>
    </p:spTree>
    <p:extLst>
      <p:ext uri="{BB962C8B-B14F-4D97-AF65-F5344CB8AC3E}">
        <p14:creationId xmlns:p14="http://schemas.microsoft.com/office/powerpoint/2010/main" val="10343829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4"/>
          <p:cNvSpPr txBox="1">
            <a:spLocks noGrp="1"/>
          </p:cNvSpPr>
          <p:nvPr>
            <p:ph type="title"/>
          </p:nvPr>
        </p:nvSpPr>
        <p:spPr/>
        <p:txBody>
          <a:bodyPr/>
          <a:lstStyle/>
          <a:p>
            <a:pPr lvl="0"/>
            <a:r>
              <a:rPr lang="en-US"/>
              <a:t>Types of Student Organizations</a:t>
            </a:r>
          </a:p>
        </p:txBody>
      </p:sp>
      <p:sp>
        <p:nvSpPr>
          <p:cNvPr id="106" name="Google Shape;106;p4"/>
          <p:cNvSpPr txBox="1">
            <a:spLocks noGrp="1"/>
          </p:cNvSpPr>
          <p:nvPr>
            <p:ph type="body" idx="1"/>
          </p:nvPr>
        </p:nvSpPr>
        <p:spPr/>
        <p:txBody>
          <a:bodyPr>
            <a:normAutofit fontScale="92500" lnSpcReduction="10000"/>
          </a:bodyPr>
          <a:lstStyle/>
          <a:p>
            <a:pPr lvl="0"/>
            <a:r>
              <a:rPr lang="en-US" dirty="0"/>
              <a:t>HSC Registered Student Organizations</a:t>
            </a:r>
          </a:p>
          <a:p>
            <a:pPr lvl="1"/>
            <a:r>
              <a:rPr lang="en-US" dirty="0"/>
              <a:t>Registered Student Organizations are not entities of OU, and their activities are not sponsored or endorsed by OUHSC. </a:t>
            </a:r>
          </a:p>
          <a:p>
            <a:pPr lvl="1"/>
            <a:r>
              <a:rPr lang="en-US" dirty="0"/>
              <a:t>Registered Student Organizations operate with guidance from faculty/staff advisors but are not part of the legal entity of the University. </a:t>
            </a:r>
          </a:p>
          <a:p>
            <a:pPr lvl="1"/>
            <a:r>
              <a:rPr lang="en-US" dirty="0"/>
              <a:t>The groups’ purpose and activities are not sponsored or endorsed by OU. The University recognizes these groups as independent entities but grants them certain advantages through affiliation (registration) with the University. </a:t>
            </a:r>
          </a:p>
          <a:p>
            <a:pPr lvl="1"/>
            <a:r>
              <a:rPr lang="en-US" dirty="0"/>
              <a:t>Common RSOs at the Health Sciences Center are student affiliates of state or national professional associations. Though these groups are comprised of HSC students and often academic/professional in nature, the connection to external associations precludes them from being recognized as entities of the University.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5"/>
          <p:cNvSpPr txBox="1">
            <a:spLocks noGrp="1"/>
          </p:cNvSpPr>
          <p:nvPr>
            <p:ph type="title"/>
          </p:nvPr>
        </p:nvSpPr>
        <p:spPr/>
        <p:txBody>
          <a:bodyPr/>
          <a:lstStyle/>
          <a:p>
            <a:pPr lvl="0"/>
            <a:r>
              <a:rPr lang="en-US"/>
              <a:t>Use of University Trademarks</a:t>
            </a:r>
          </a:p>
        </p:txBody>
      </p:sp>
      <p:sp>
        <p:nvSpPr>
          <p:cNvPr id="112" name="Google Shape;112;p5"/>
          <p:cNvSpPr txBox="1">
            <a:spLocks noGrp="1"/>
          </p:cNvSpPr>
          <p:nvPr>
            <p:ph type="body" idx="1"/>
          </p:nvPr>
        </p:nvSpPr>
        <p:spPr/>
        <p:txBody>
          <a:bodyPr/>
          <a:lstStyle/>
          <a:p>
            <a:pPr lvl="0"/>
            <a:r>
              <a:rPr lang="en-US" dirty="0"/>
              <a:t>The trademark process allows the University the opportunity to ensure the proper use of its name and trademarks. </a:t>
            </a:r>
          </a:p>
          <a:p>
            <a:pPr lvl="0"/>
            <a:r>
              <a:rPr lang="en-US" dirty="0"/>
              <a:t>In order to be eligible to use University Trademarks, student organizations must be registered with the HSC Student Affairs. A digital copy of the Trademark Licensing Approval Form is located on the HSC Student Affairs website under Forms, Handbooks &amp; Policies: </a:t>
            </a:r>
            <a:r>
              <a:rPr lang="en-US" dirty="0">
                <a:hlinkClick r:id="rId3"/>
              </a:rPr>
              <a:t>http://students.ouhsc.edu/FormsandPolicies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6"/>
          <p:cNvSpPr txBox="1">
            <a:spLocks noGrp="1"/>
          </p:cNvSpPr>
          <p:nvPr>
            <p:ph type="title"/>
          </p:nvPr>
        </p:nvSpPr>
        <p:spPr/>
        <p:txBody>
          <a:bodyPr/>
          <a:lstStyle/>
          <a:p>
            <a:pPr lvl="0"/>
            <a:r>
              <a:rPr lang="en-US"/>
              <a:t>Use of University Trademarks</a:t>
            </a:r>
          </a:p>
        </p:txBody>
      </p:sp>
      <p:sp>
        <p:nvSpPr>
          <p:cNvPr id="118" name="Google Shape;118;p6"/>
          <p:cNvSpPr txBox="1">
            <a:spLocks noGrp="1"/>
          </p:cNvSpPr>
          <p:nvPr>
            <p:ph type="body" idx="1"/>
          </p:nvPr>
        </p:nvSpPr>
        <p:spPr/>
        <p:txBody>
          <a:bodyPr>
            <a:normAutofit fontScale="92500" lnSpcReduction="20000"/>
          </a:bodyPr>
          <a:lstStyle/>
          <a:p>
            <a:pPr lvl="0"/>
            <a:r>
              <a:rPr lang="en-US"/>
              <a:t>Steps to obtain approval for use of OU trademarks: </a:t>
            </a:r>
          </a:p>
          <a:p>
            <a:pPr lvl="1"/>
            <a:r>
              <a:rPr lang="en-US"/>
              <a:t>Complete sections 1 – 5 of the Trademark Licensing Approval Form and obtain a proof of the artwork from an approved licensee (a list of licensees approved to produce merchandise with OU trademarks can be found at soonersports.com/licensing). </a:t>
            </a:r>
          </a:p>
          <a:p>
            <a:pPr lvl="1"/>
            <a:r>
              <a:rPr lang="en-US"/>
              <a:t>Complete section 6 by submitting both the Trademark Licensing Approval Form and proof of artwork to HSC Student Affairs, located in the HSC Student Union, Suite 300. </a:t>
            </a:r>
          </a:p>
          <a:p>
            <a:pPr lvl="1"/>
            <a:r>
              <a:rPr lang="en-US"/>
              <a:t>Section 7 is the final approval by OU Trademark Licensing. </a:t>
            </a:r>
          </a:p>
          <a:p>
            <a:pPr lvl="0"/>
            <a:r>
              <a:rPr lang="en-US"/>
              <a:t>Designs are approved for the current academic year, and reorders with the same licensee may be placed without resubmitting. </a:t>
            </a:r>
          </a:p>
          <a:p>
            <a:pPr lvl="0"/>
            <a:r>
              <a:rPr lang="en-US"/>
              <a:t>Licensing guidelines, a list of trademarks and logos, and a list of licensees can be found at soonersports.com/licensing.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7"/>
          <p:cNvSpPr txBox="1">
            <a:spLocks noGrp="1"/>
          </p:cNvSpPr>
          <p:nvPr>
            <p:ph type="title"/>
          </p:nvPr>
        </p:nvSpPr>
        <p:spPr/>
        <p:txBody>
          <a:bodyPr/>
          <a:lstStyle/>
          <a:p>
            <a:pPr lvl="0"/>
            <a:r>
              <a:rPr lang="en-US"/>
              <a:t>Use of University Trademarks</a:t>
            </a:r>
          </a:p>
        </p:txBody>
      </p:sp>
      <p:sp>
        <p:nvSpPr>
          <p:cNvPr id="124" name="Google Shape;124;p7"/>
          <p:cNvSpPr txBox="1">
            <a:spLocks noGrp="1"/>
          </p:cNvSpPr>
          <p:nvPr>
            <p:ph type="body" idx="1"/>
          </p:nvPr>
        </p:nvSpPr>
        <p:spPr/>
        <p:txBody>
          <a:bodyPr/>
          <a:lstStyle/>
          <a:p>
            <a:pPr lvl="0"/>
            <a:r>
              <a:rPr lang="en-US"/>
              <a:t>HSC Registered Student Organizations are permitted to use the following verbiage: </a:t>
            </a:r>
          </a:p>
          <a:p>
            <a:pPr lvl="2"/>
            <a:r>
              <a:rPr lang="en-US"/>
              <a:t>“The University of Oklahoma” </a:t>
            </a:r>
          </a:p>
          <a:p>
            <a:pPr lvl="2"/>
            <a:r>
              <a:rPr lang="en-US"/>
              <a:t>“The University of Oklahoma Health Sciences Center” “OUHSC” </a:t>
            </a:r>
          </a:p>
          <a:p>
            <a:pPr lvl="2"/>
            <a:r>
              <a:rPr lang="en-US"/>
              <a:t>“Oklahoma”</a:t>
            </a:r>
          </a:p>
          <a:p>
            <a:pPr lvl="2"/>
            <a:r>
              <a:rPr lang="en-US"/>
              <a:t>“Sooner(s)” </a:t>
            </a:r>
          </a:p>
          <a:p>
            <a:pPr lvl="0"/>
            <a:r>
              <a:rPr lang="en-US"/>
              <a:t>RSOs are not permitted to use the interlocking OU, OU Seal, and Schooner, or any other OU logos. </a:t>
            </a:r>
          </a:p>
          <a:p>
            <a:pPr lvl="0"/>
            <a:r>
              <a:rPr lang="en-US"/>
              <a:t>HSC Registered Student Organizations must include their organization verbiage or marks on all designs.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88808-62AF-D94F-87B6-4373D33602DC}"/>
              </a:ext>
            </a:extLst>
          </p:cNvPr>
          <p:cNvSpPr>
            <a:spLocks noGrp="1"/>
          </p:cNvSpPr>
          <p:nvPr>
            <p:ph type="title"/>
          </p:nvPr>
        </p:nvSpPr>
        <p:spPr/>
        <p:txBody>
          <a:bodyPr/>
          <a:lstStyle/>
          <a:p>
            <a:r>
              <a:rPr lang="en-US" dirty="0"/>
              <a:t>Student Organizations | Risk</a:t>
            </a:r>
          </a:p>
        </p:txBody>
      </p:sp>
      <p:sp>
        <p:nvSpPr>
          <p:cNvPr id="3" name="Text Placeholder 2">
            <a:extLst>
              <a:ext uri="{FF2B5EF4-FFF2-40B4-BE49-F238E27FC236}">
                <a16:creationId xmlns:a16="http://schemas.microsoft.com/office/drawing/2014/main" id="{969AF006-9472-8643-AB1A-B13BB5ACB8E0}"/>
              </a:ext>
            </a:extLst>
          </p:cNvPr>
          <p:cNvSpPr>
            <a:spLocks noGrp="1"/>
          </p:cNvSpPr>
          <p:nvPr>
            <p:ph type="body" idx="1"/>
          </p:nvPr>
        </p:nvSpPr>
        <p:spPr/>
        <p:txBody>
          <a:bodyPr/>
          <a:lstStyle/>
          <a:p>
            <a:r>
              <a:rPr lang="en-US" dirty="0"/>
              <a:t>If you are ever uncertain of the risk for an event on campus, reach out to Enterprise Risk Management for guidance</a:t>
            </a:r>
          </a:p>
          <a:p>
            <a:pPr lvl="1"/>
            <a:r>
              <a:rPr lang="en-US" dirty="0"/>
              <a:t>405-271-3287</a:t>
            </a:r>
          </a:p>
          <a:p>
            <a:pPr lvl="1"/>
            <a:r>
              <a:rPr lang="en-US" dirty="0" err="1"/>
              <a:t>risk-management@ouhsc.edu</a:t>
            </a:r>
            <a:endParaRPr lang="en-US" dirty="0"/>
          </a:p>
        </p:txBody>
      </p:sp>
    </p:spTree>
    <p:extLst>
      <p:ext uri="{BB962C8B-B14F-4D97-AF65-F5344CB8AC3E}">
        <p14:creationId xmlns:p14="http://schemas.microsoft.com/office/powerpoint/2010/main" val="391971827"/>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nstantia-Franklin Gothic Book">
      <a:maj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1384</Words>
  <Application>Microsoft Macintosh PowerPoint</Application>
  <PresentationFormat>Widescreen</PresentationFormat>
  <Paragraphs>109</Paragraphs>
  <Slides>20</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Constantia</vt:lpstr>
      <vt:lpstr>Libre Franklin</vt:lpstr>
      <vt:lpstr>Office Theme</vt:lpstr>
      <vt:lpstr>HSC Registered Student Organizations</vt:lpstr>
      <vt:lpstr>Informational Session</vt:lpstr>
      <vt:lpstr>HSC Student Affairs Resource Page</vt:lpstr>
      <vt:lpstr>Types of Student Organizations</vt:lpstr>
      <vt:lpstr>Types of Student Organizations</vt:lpstr>
      <vt:lpstr>Use of University Trademarks</vt:lpstr>
      <vt:lpstr>Use of University Trademarks</vt:lpstr>
      <vt:lpstr>Use of University Trademarks</vt:lpstr>
      <vt:lpstr>Student Organizations | Risk</vt:lpstr>
      <vt:lpstr>Waivers/Informed Consent</vt:lpstr>
      <vt:lpstr>Waivers/Informed Consent</vt:lpstr>
      <vt:lpstr>Insurance</vt:lpstr>
      <vt:lpstr>Minors on Campus </vt:lpstr>
      <vt:lpstr>Travel</vt:lpstr>
      <vt:lpstr>Title IX</vt:lpstr>
      <vt:lpstr>Title IX</vt:lpstr>
      <vt:lpstr>Title IX</vt:lpstr>
      <vt:lpstr>SGA Funding for RSOs</vt:lpstr>
      <vt:lpstr>Spending Guidelines for SGA Funds</vt:lpstr>
      <vt:lpstr>Outside Accounts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HSC Registered Student Organizations</dc:title>
  <dc:creator>Ben</dc:creator>
  <cp:lastModifiedBy>Betty, Samuel C (HSC)</cp:lastModifiedBy>
  <cp:revision>1</cp:revision>
  <dcterms:created xsi:type="dcterms:W3CDTF">2012-09-04T01:12:25Z</dcterms:created>
  <dcterms:modified xsi:type="dcterms:W3CDTF">2022-02-09T03:37:44Z</dcterms:modified>
</cp:coreProperties>
</file>